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1"/>
  </p:notesMasterIdLst>
  <p:handoutMasterIdLst>
    <p:handoutMasterId r:id="rId82"/>
  </p:handoutMasterIdLst>
  <p:sldIdLst>
    <p:sldId id="256" r:id="rId2"/>
    <p:sldId id="306" r:id="rId3"/>
    <p:sldId id="291" r:id="rId4"/>
    <p:sldId id="292" r:id="rId5"/>
    <p:sldId id="293" r:id="rId6"/>
    <p:sldId id="324" r:id="rId7"/>
    <p:sldId id="325" r:id="rId8"/>
    <p:sldId id="326" r:id="rId9"/>
    <p:sldId id="327" r:id="rId10"/>
    <p:sldId id="328" r:id="rId11"/>
    <p:sldId id="329" r:id="rId12"/>
    <p:sldId id="330" r:id="rId13"/>
    <p:sldId id="318" r:id="rId14"/>
    <p:sldId id="319" r:id="rId15"/>
    <p:sldId id="320" r:id="rId16"/>
    <p:sldId id="331" r:id="rId17"/>
    <p:sldId id="323" r:id="rId18"/>
    <p:sldId id="294" r:id="rId19"/>
    <p:sldId id="295" r:id="rId20"/>
    <p:sldId id="296" r:id="rId21"/>
    <p:sldId id="297" r:id="rId22"/>
    <p:sldId id="298" r:id="rId23"/>
    <p:sldId id="299" r:id="rId24"/>
    <p:sldId id="300" r:id="rId25"/>
    <p:sldId id="257" r:id="rId26"/>
    <p:sldId id="290" r:id="rId27"/>
    <p:sldId id="258" r:id="rId28"/>
    <p:sldId id="277" r:id="rId29"/>
    <p:sldId id="259" r:id="rId30"/>
    <p:sldId id="289" r:id="rId31"/>
    <p:sldId id="260" r:id="rId32"/>
    <p:sldId id="261" r:id="rId33"/>
    <p:sldId id="303" r:id="rId34"/>
    <p:sldId id="304" r:id="rId35"/>
    <p:sldId id="305" r:id="rId36"/>
    <p:sldId id="262" r:id="rId37"/>
    <p:sldId id="263" r:id="rId38"/>
    <p:sldId id="264" r:id="rId39"/>
    <p:sldId id="265" r:id="rId40"/>
    <p:sldId id="266" r:id="rId41"/>
    <p:sldId id="288" r:id="rId42"/>
    <p:sldId id="301" r:id="rId43"/>
    <p:sldId id="302" r:id="rId44"/>
    <p:sldId id="267" r:id="rId45"/>
    <p:sldId id="268" r:id="rId46"/>
    <p:sldId id="269" r:id="rId47"/>
    <p:sldId id="270" r:id="rId48"/>
    <p:sldId id="271" r:id="rId49"/>
    <p:sldId id="332" r:id="rId50"/>
    <p:sldId id="333" r:id="rId51"/>
    <p:sldId id="336" r:id="rId52"/>
    <p:sldId id="334" r:id="rId53"/>
    <p:sldId id="335" r:id="rId54"/>
    <p:sldId id="272" r:id="rId55"/>
    <p:sldId id="275" r:id="rId56"/>
    <p:sldId id="273" r:id="rId57"/>
    <p:sldId id="278" r:id="rId58"/>
    <p:sldId id="274" r:id="rId59"/>
    <p:sldId id="276" r:id="rId60"/>
    <p:sldId id="279" r:id="rId61"/>
    <p:sldId id="313" r:id="rId62"/>
    <p:sldId id="314" r:id="rId63"/>
    <p:sldId id="315" r:id="rId64"/>
    <p:sldId id="316" r:id="rId65"/>
    <p:sldId id="312" r:id="rId66"/>
    <p:sldId id="307" r:id="rId67"/>
    <p:sldId id="280" r:id="rId68"/>
    <p:sldId id="317" r:id="rId69"/>
    <p:sldId id="308" r:id="rId70"/>
    <p:sldId id="309" r:id="rId71"/>
    <p:sldId id="310" r:id="rId72"/>
    <p:sldId id="281" r:id="rId73"/>
    <p:sldId id="282" r:id="rId74"/>
    <p:sldId id="311" r:id="rId75"/>
    <p:sldId id="283" r:id="rId76"/>
    <p:sldId id="286" r:id="rId77"/>
    <p:sldId id="284" r:id="rId78"/>
    <p:sldId id="287" r:id="rId79"/>
    <p:sldId id="285" r:id="rId80"/>
  </p:sldIdLst>
  <p:sldSz cx="9144000" cy="6858000" type="screen4x3"/>
  <p:notesSz cx="92964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177" autoAdjust="0"/>
  </p:normalViewPr>
  <p:slideViewPr>
    <p:cSldViewPr>
      <p:cViewPr>
        <p:scale>
          <a:sx n="70" d="100"/>
          <a:sy n="70" d="100"/>
        </p:scale>
        <p:origin x="-1968" y="-50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handoutMaster" Target="handoutMasters/handoutMaster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 Id="rId86"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8440" cy="34313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265809" y="0"/>
            <a:ext cx="4028440" cy="343135"/>
          </a:xfrm>
          <a:prstGeom prst="rect">
            <a:avLst/>
          </a:prstGeom>
        </p:spPr>
        <p:txBody>
          <a:bodyPr vert="horz" lIns="91440" tIns="45720" rIns="91440" bIns="45720" rtlCol="0"/>
          <a:lstStyle>
            <a:lvl1pPr algn="r">
              <a:defRPr sz="1200"/>
            </a:lvl1pPr>
          </a:lstStyle>
          <a:p>
            <a:fld id="{6E17E567-BAB1-479D-9D20-EE5B4898CE2C}" type="datetimeFigureOut">
              <a:rPr lang="en-US" smtClean="0"/>
              <a:pPr/>
              <a:t>12/3/2015</a:t>
            </a:fld>
            <a:endParaRPr lang="en-US"/>
          </a:p>
        </p:txBody>
      </p:sp>
      <p:sp>
        <p:nvSpPr>
          <p:cNvPr id="4" name="Footer Placeholder 3"/>
          <p:cNvSpPr>
            <a:spLocks noGrp="1"/>
          </p:cNvSpPr>
          <p:nvPr>
            <p:ph type="ftr" sz="quarter" idx="2"/>
          </p:nvPr>
        </p:nvSpPr>
        <p:spPr>
          <a:xfrm>
            <a:off x="0" y="6513694"/>
            <a:ext cx="4028440" cy="34313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265809" y="6513694"/>
            <a:ext cx="4028440" cy="343135"/>
          </a:xfrm>
          <a:prstGeom prst="rect">
            <a:avLst/>
          </a:prstGeom>
        </p:spPr>
        <p:txBody>
          <a:bodyPr vert="horz" lIns="91440" tIns="45720" rIns="91440" bIns="45720" rtlCol="0" anchor="b"/>
          <a:lstStyle>
            <a:lvl1pPr algn="r">
              <a:defRPr sz="1200"/>
            </a:lvl1pPr>
          </a:lstStyle>
          <a:p>
            <a:fld id="{ED2979F4-9425-4EF7-B046-1B4C173989EE}" type="slidenum">
              <a:rPr lang="en-US" smtClean="0"/>
              <a:pPr/>
              <a:t>‹#›</a:t>
            </a:fld>
            <a:endParaRPr lang="en-US"/>
          </a:p>
        </p:txBody>
      </p:sp>
    </p:spTree>
    <p:extLst>
      <p:ext uri="{BB962C8B-B14F-4D97-AF65-F5344CB8AC3E}">
        <p14:creationId xmlns:p14="http://schemas.microsoft.com/office/powerpoint/2010/main" val="26060399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844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265809" y="0"/>
            <a:ext cx="4028440" cy="342900"/>
          </a:xfrm>
          <a:prstGeom prst="rect">
            <a:avLst/>
          </a:prstGeom>
        </p:spPr>
        <p:txBody>
          <a:bodyPr vert="horz" lIns="91440" tIns="45720" rIns="91440" bIns="45720" rtlCol="0"/>
          <a:lstStyle>
            <a:lvl1pPr algn="r">
              <a:defRPr sz="1200"/>
            </a:lvl1pPr>
          </a:lstStyle>
          <a:p>
            <a:fld id="{3E11E3A4-500D-4458-9EA2-5D539FE6176F}" type="datetimeFigureOut">
              <a:rPr lang="en-US" smtClean="0"/>
              <a:pPr/>
              <a:t>12/3/2015</a:t>
            </a:fld>
            <a:endParaRPr lang="en-US"/>
          </a:p>
        </p:txBody>
      </p:sp>
      <p:sp>
        <p:nvSpPr>
          <p:cNvPr id="4" name="Slide Image Placeholder 3"/>
          <p:cNvSpPr>
            <a:spLocks noGrp="1" noRot="1" noChangeAspect="1"/>
          </p:cNvSpPr>
          <p:nvPr>
            <p:ph type="sldImg" idx="2"/>
          </p:nvPr>
        </p:nvSpPr>
        <p:spPr>
          <a:xfrm>
            <a:off x="2933700" y="514350"/>
            <a:ext cx="3429000"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29640" y="3257550"/>
            <a:ext cx="7437120" cy="30861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513910"/>
            <a:ext cx="4028440"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265809" y="6513910"/>
            <a:ext cx="4028440" cy="342900"/>
          </a:xfrm>
          <a:prstGeom prst="rect">
            <a:avLst/>
          </a:prstGeom>
        </p:spPr>
        <p:txBody>
          <a:bodyPr vert="horz" lIns="91440" tIns="45720" rIns="91440" bIns="45720" rtlCol="0" anchor="b"/>
          <a:lstStyle>
            <a:lvl1pPr algn="r">
              <a:defRPr sz="1200"/>
            </a:lvl1pPr>
          </a:lstStyle>
          <a:p>
            <a:fld id="{812B8A18-D01D-40FA-9317-2FCAB4031ABF}" type="slidenum">
              <a:rPr lang="en-US" smtClean="0"/>
              <a:pPr/>
              <a:t>‹#›</a:t>
            </a:fld>
            <a:endParaRPr lang="en-US"/>
          </a:p>
        </p:txBody>
      </p:sp>
    </p:spTree>
    <p:extLst>
      <p:ext uri="{BB962C8B-B14F-4D97-AF65-F5344CB8AC3E}">
        <p14:creationId xmlns:p14="http://schemas.microsoft.com/office/powerpoint/2010/main" val="24944635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12B8A18-D01D-40FA-9317-2FCAB4031ABF}"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12B8A18-D01D-40FA-9317-2FCAB4031ABF}" type="slidenum">
              <a:rPr lang="en-US" smtClean="0"/>
              <a:pPr/>
              <a:t>36</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12B8A18-D01D-40FA-9317-2FCAB4031ABF}" type="slidenum">
              <a:rPr lang="en-US" smtClean="0"/>
              <a:pPr/>
              <a:t>37</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12B8A18-D01D-40FA-9317-2FCAB4031ABF}" type="slidenum">
              <a:rPr lang="en-US" smtClean="0"/>
              <a:pPr/>
              <a:t>38</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12B8A18-D01D-40FA-9317-2FCAB4031ABF}" type="slidenum">
              <a:rPr lang="en-US" smtClean="0"/>
              <a:pPr/>
              <a:t>39</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12B8A18-D01D-40FA-9317-2FCAB4031ABF}" type="slidenum">
              <a:rPr lang="en-US" smtClean="0"/>
              <a:pPr/>
              <a:t>40</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12B8A18-D01D-40FA-9317-2FCAB4031ABF}" type="slidenum">
              <a:rPr lang="en-US" smtClean="0"/>
              <a:pPr/>
              <a:t>44</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12B8A18-D01D-40FA-9317-2FCAB4031ABF}" type="slidenum">
              <a:rPr lang="en-US" smtClean="0"/>
              <a:pPr/>
              <a:t>45</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12B8A18-D01D-40FA-9317-2FCAB4031ABF}" type="slidenum">
              <a:rPr lang="en-US" smtClean="0"/>
              <a:pPr/>
              <a:t>46</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12B8A18-D01D-40FA-9317-2FCAB4031ABF}" type="slidenum">
              <a:rPr lang="en-US" smtClean="0"/>
              <a:pPr/>
              <a:t>47</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12B8A18-D01D-40FA-9317-2FCAB4031ABF}" type="slidenum">
              <a:rPr lang="en-US" smtClean="0"/>
              <a:pPr/>
              <a:t>48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Nasty early atmospheric composition – CO2, Methane, </a:t>
            </a:r>
            <a:r>
              <a:rPr lang="en-US" dirty="0" err="1" smtClean="0"/>
              <a:t>volitles</a:t>
            </a:r>
            <a:r>
              <a:rPr lang="en-US" dirty="0" smtClean="0"/>
              <a:t>.</a:t>
            </a:r>
            <a:endParaRPr lang="en-US" dirty="0"/>
          </a:p>
        </p:txBody>
      </p:sp>
      <p:sp>
        <p:nvSpPr>
          <p:cNvPr id="4" name="Slide Number Placeholder 3"/>
          <p:cNvSpPr>
            <a:spLocks noGrp="1"/>
          </p:cNvSpPr>
          <p:nvPr>
            <p:ph type="sldNum" sz="quarter" idx="10"/>
          </p:nvPr>
        </p:nvSpPr>
        <p:spPr/>
        <p:txBody>
          <a:bodyPr/>
          <a:lstStyle/>
          <a:p>
            <a:fld id="{812B8A18-D01D-40FA-9317-2FCAB4031ABF}" type="slidenum">
              <a:rPr lang="en-US" smtClean="0"/>
              <a:pPr/>
              <a:t>9</a:t>
            </a:fld>
            <a:endParaRPr lang="en-US"/>
          </a:p>
        </p:txBody>
      </p:sp>
    </p:spTree>
    <p:extLst>
      <p:ext uri="{BB962C8B-B14F-4D97-AF65-F5344CB8AC3E}">
        <p14:creationId xmlns:p14="http://schemas.microsoft.com/office/powerpoint/2010/main" val="12933640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12B8A18-D01D-40FA-9317-2FCAB4031ABF}" type="slidenum">
              <a:rPr lang="en-US" smtClean="0"/>
              <a:pPr/>
              <a:t>54</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12B8A18-D01D-40FA-9317-2FCAB4031ABF}" type="slidenum">
              <a:rPr lang="en-US" smtClean="0"/>
              <a:pPr/>
              <a:t>55</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12B8A18-D01D-40FA-9317-2FCAB4031ABF}" type="slidenum">
              <a:rPr lang="en-US" smtClean="0"/>
              <a:pPr/>
              <a:t>56</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12B8A18-D01D-40FA-9317-2FCAB4031ABF}" type="slidenum">
              <a:rPr lang="en-US" smtClean="0"/>
              <a:pPr/>
              <a:t>58</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12B8A18-D01D-40FA-9317-2FCAB4031ABF}" type="slidenum">
              <a:rPr lang="en-US" smtClean="0"/>
              <a:pPr/>
              <a:t>59</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12B8A18-D01D-40FA-9317-2FCAB4031ABF}" type="slidenum">
              <a:rPr lang="en-US" smtClean="0"/>
              <a:pPr/>
              <a:t>76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After massive O2 enrichment</a:t>
            </a:r>
            <a:r>
              <a:rPr lang="en-US" baseline="0" dirty="0" smtClean="0"/>
              <a:t> within the atmosphere, ozone layer forms, life moves out of oceans onto new land</a:t>
            </a:r>
            <a:endParaRPr lang="en-US" dirty="0"/>
          </a:p>
        </p:txBody>
      </p:sp>
      <p:sp>
        <p:nvSpPr>
          <p:cNvPr id="4" name="Slide Number Placeholder 3"/>
          <p:cNvSpPr>
            <a:spLocks noGrp="1"/>
          </p:cNvSpPr>
          <p:nvPr>
            <p:ph type="sldNum" sz="quarter" idx="10"/>
          </p:nvPr>
        </p:nvSpPr>
        <p:spPr/>
        <p:txBody>
          <a:bodyPr/>
          <a:lstStyle/>
          <a:p>
            <a:fld id="{812B8A18-D01D-40FA-9317-2FCAB4031ABF}" type="slidenum">
              <a:rPr lang="en-US" smtClean="0"/>
              <a:pPr/>
              <a:t>16</a:t>
            </a:fld>
            <a:endParaRPr lang="en-US"/>
          </a:p>
        </p:txBody>
      </p:sp>
    </p:spTree>
    <p:extLst>
      <p:ext uri="{BB962C8B-B14F-4D97-AF65-F5344CB8AC3E}">
        <p14:creationId xmlns:p14="http://schemas.microsoft.com/office/powerpoint/2010/main" val="30219605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12B8A18-D01D-40FA-9317-2FCAB4031ABF}" type="slidenum">
              <a:rPr lang="en-US" smtClean="0"/>
              <a:pPr/>
              <a:t>25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12B8A18-D01D-40FA-9317-2FCAB4031ABF}" type="slidenum">
              <a:rPr lang="en-US" smtClean="0"/>
              <a:pPr/>
              <a:t>27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12B8A18-D01D-40FA-9317-2FCAB4031ABF}" type="slidenum">
              <a:rPr lang="en-US" smtClean="0"/>
              <a:pPr/>
              <a:t>28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12B8A18-D01D-40FA-9317-2FCAB4031ABF}" type="slidenum">
              <a:rPr lang="en-US" smtClean="0"/>
              <a:pPr/>
              <a:t>29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12B8A18-D01D-40FA-9317-2FCAB4031ABF}" type="slidenum">
              <a:rPr lang="en-US" smtClean="0"/>
              <a:pPr/>
              <a:t>31</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12B8A18-D01D-40FA-9317-2FCAB4031ABF}" type="slidenum">
              <a:rPr lang="en-US" smtClean="0"/>
              <a:pPr/>
              <a:t>32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EEFAAF3-B300-40AD-8582-DD4BEE779F1B}" type="datetimeFigureOut">
              <a:rPr lang="en-US" smtClean="0"/>
              <a:pPr/>
              <a:t>12/3/2015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24FEB4-CF42-4768-981D-9103A3F4665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EEFAAF3-B300-40AD-8582-DD4BEE779F1B}" type="datetimeFigureOut">
              <a:rPr lang="en-US" smtClean="0"/>
              <a:pPr/>
              <a:t>12/3/2015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24FEB4-CF42-4768-981D-9103A3F4665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EEFAAF3-B300-40AD-8582-DD4BEE779F1B}" type="datetimeFigureOut">
              <a:rPr lang="en-US" smtClean="0"/>
              <a:pPr/>
              <a:t>12/3/2015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24FEB4-CF42-4768-981D-9103A3F4665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EEFAAF3-B300-40AD-8582-DD4BEE779F1B}" type="datetimeFigureOut">
              <a:rPr lang="en-US" smtClean="0"/>
              <a:pPr/>
              <a:t>12/3/2015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24FEB4-CF42-4768-981D-9103A3F4665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EEFAAF3-B300-40AD-8582-DD4BEE779F1B}" type="datetimeFigureOut">
              <a:rPr lang="en-US" smtClean="0"/>
              <a:pPr/>
              <a:t>12/3/2015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24FEB4-CF42-4768-981D-9103A3F4665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EEFAAF3-B300-40AD-8582-DD4BEE779F1B}" type="datetimeFigureOut">
              <a:rPr lang="en-US" smtClean="0"/>
              <a:pPr/>
              <a:t>12/3/2015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624FEB4-CF42-4768-981D-9103A3F4665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EEFAAF3-B300-40AD-8582-DD4BEE779F1B}" type="datetimeFigureOut">
              <a:rPr lang="en-US" smtClean="0"/>
              <a:pPr/>
              <a:t>12/3/2015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624FEB4-CF42-4768-981D-9103A3F4665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EEFAAF3-B300-40AD-8582-DD4BEE779F1B}" type="datetimeFigureOut">
              <a:rPr lang="en-US" smtClean="0"/>
              <a:pPr/>
              <a:t>12/3/2015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624FEB4-CF42-4768-981D-9103A3F4665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EFAAF3-B300-40AD-8582-DD4BEE779F1B}" type="datetimeFigureOut">
              <a:rPr lang="en-US" smtClean="0"/>
              <a:pPr/>
              <a:t>12/3/2015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624FEB4-CF42-4768-981D-9103A3F4665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EEFAAF3-B300-40AD-8582-DD4BEE779F1B}" type="datetimeFigureOut">
              <a:rPr lang="en-US" smtClean="0"/>
              <a:pPr/>
              <a:t>12/3/2015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624FEB4-CF42-4768-981D-9103A3F4665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EEFAAF3-B300-40AD-8582-DD4BEE779F1B}" type="datetimeFigureOut">
              <a:rPr lang="en-US" smtClean="0"/>
              <a:pPr/>
              <a:t>12/3/2015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624FEB4-CF42-4768-981D-9103A3F4665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EFAAF3-B300-40AD-8582-DD4BEE779F1B}" type="datetimeFigureOut">
              <a:rPr lang="en-US" smtClean="0"/>
              <a:pPr/>
              <a:t>12/3/2015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24FEB4-CF42-4768-981D-9103A3F4665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2.xml"/><Relationship Id="rId4" Type="http://schemas.openxmlformats.org/officeDocument/2006/relationships/image" Target="../media/image11.jpg"/></Relationships>
</file>

<file path=ppt/slides/_rels/slide1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pnas.org/content/98/5/2170.abstract" TargetMode="External"/><Relationship Id="rId2" Type="http://schemas.openxmlformats.org/officeDocument/2006/relationships/hyperlink" Target="http://www.livescience.com/5515-earth-oxygen.html" TargetMode="External"/><Relationship Id="rId1" Type="http://schemas.openxmlformats.org/officeDocument/2006/relationships/slideLayout" Target="../slideLayouts/slideLayout2.xml"/><Relationship Id="rId5" Type="http://schemas.openxmlformats.org/officeDocument/2006/relationships/hyperlink" Target="http://www.astrobio.net/news-exclusive/the-rise-of-oxygen/" TargetMode="External"/><Relationship Id="rId4" Type="http://schemas.openxmlformats.org/officeDocument/2006/relationships/hyperlink" Target="http://www.scientificamerican.com/article/origin-of-oxygen-in-atmosphere/"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4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48.gif"/><Relationship Id="rId4" Type="http://schemas.openxmlformats.org/officeDocument/2006/relationships/hyperlink" Target="http://rds.yahoo.com/_ylt=A0WTb_ra4CNKoRsBa4ajzbkF/SIG=124tqvtn7/EXP=1243951706/**http:/www.gcse.com/energy/images/conduction.gif"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50.gif"/></Relationships>
</file>

<file path=ppt/slides/_rels/slide4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4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hyperlink" Target="https://youtu.be/ZhlAYDvAeFk" TargetMode="External"/><Relationship Id="rId2" Type="http://schemas.openxmlformats.org/officeDocument/2006/relationships/image" Target="../media/image57.jpg"/><Relationship Id="rId1" Type="http://schemas.openxmlformats.org/officeDocument/2006/relationships/slideLayout" Target="../slideLayouts/slideLayout2.xml"/><Relationship Id="rId5" Type="http://schemas.openxmlformats.org/officeDocument/2006/relationships/hyperlink" Target="https://youtu.be/DtNAqK_V-lg" TargetMode="External"/><Relationship Id="rId4" Type="http://schemas.openxmlformats.org/officeDocument/2006/relationships/hyperlink" Target="https://youtu.be/glOsvm9t7ec" TargetMode="Externa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8.gi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1.gi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2.gi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63.gif"/><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3.gif"/><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79.wmf"/><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80.wmf"/></Relationships>
</file>

<file path=ppt/slides/_rels/slide79.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21000" b="-2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419600"/>
            <a:ext cx="7772400" cy="1470025"/>
          </a:xfrm>
        </p:spPr>
        <p:txBody>
          <a:bodyPr>
            <a:noAutofit/>
          </a:bodyPr>
          <a:lstStyle/>
          <a:p>
            <a:r>
              <a:rPr lang="en-US" sz="11500" b="1" dirty="0" smtClean="0">
                <a:solidFill>
                  <a:srgbClr val="FFFF00"/>
                </a:solidFill>
                <a:latin typeface="Freestyle Script" pitchFamily="66" charset="0"/>
              </a:rPr>
              <a:t>The Atmosphere: </a:t>
            </a:r>
            <a:r>
              <a:rPr lang="en-US" sz="6600" b="1" dirty="0" smtClean="0">
                <a:solidFill>
                  <a:srgbClr val="FFFF00"/>
                </a:solidFill>
                <a:latin typeface="Freestyle Script" pitchFamily="66" charset="0"/>
              </a:rPr>
              <a:t/>
            </a:r>
            <a:br>
              <a:rPr lang="en-US" sz="6600" b="1" dirty="0" smtClean="0">
                <a:solidFill>
                  <a:srgbClr val="FFFF00"/>
                </a:solidFill>
                <a:latin typeface="Freestyle Script" pitchFamily="66" charset="0"/>
              </a:rPr>
            </a:br>
            <a:r>
              <a:rPr lang="en-US" sz="8000" b="1" dirty="0" smtClean="0">
                <a:solidFill>
                  <a:srgbClr val="FFFF00"/>
                </a:solidFill>
                <a:latin typeface="Freestyle Script" pitchFamily="66" charset="0"/>
              </a:rPr>
              <a:t>Structure &amp; Temperature</a:t>
            </a:r>
            <a:endParaRPr lang="en-US" sz="8000" b="1" dirty="0">
              <a:solidFill>
                <a:srgbClr val="FFFF00"/>
              </a:solidFill>
              <a:latin typeface="Freestyle Script" pitchFamily="66"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bg1"/>
                </a:solidFill>
              </a:rPr>
              <a:t>The young Earth was a hellish environment...</a:t>
            </a:r>
            <a:endParaRPr lang="en-US" dirty="0">
              <a:solidFill>
                <a:schemeClr val="bg1"/>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905000"/>
            <a:ext cx="9144000" cy="3429000"/>
          </a:xfrm>
          <a:prstGeom prst="rect">
            <a:avLst/>
          </a:prstGeom>
        </p:spPr>
      </p:pic>
      <p:sp>
        <p:nvSpPr>
          <p:cNvPr id="7" name="Title 1"/>
          <p:cNvSpPr txBox="1">
            <a:spLocks/>
          </p:cNvSpPr>
          <p:nvPr/>
        </p:nvSpPr>
        <p:spPr>
          <a:xfrm>
            <a:off x="457200" y="5334000"/>
            <a:ext cx="8229600" cy="1143000"/>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solidFill>
              </a:rPr>
              <a:t>4.5-3.5 BYBP</a:t>
            </a:r>
            <a:endParaRPr lang="en-US" dirty="0">
              <a:solidFill>
                <a:schemeClr val="bg1"/>
              </a:solidFill>
            </a:endParaRPr>
          </a:p>
        </p:txBody>
      </p:sp>
    </p:spTree>
    <p:extLst>
      <p:ext uri="{BB962C8B-B14F-4D97-AF65-F5344CB8AC3E}">
        <p14:creationId xmlns:p14="http://schemas.microsoft.com/office/powerpoint/2010/main" val="13990307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bg1"/>
                </a:solidFill>
              </a:rPr>
              <a:t>The young Earth was a hellish environment...</a:t>
            </a:r>
            <a:endParaRPr lang="en-US" dirty="0">
              <a:solidFill>
                <a:schemeClr val="bg1"/>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7800" y="1676400"/>
            <a:ext cx="6350000" cy="4267200"/>
          </a:xfrm>
          <a:prstGeom prst="rect">
            <a:avLst/>
          </a:prstGeom>
        </p:spPr>
      </p:pic>
    </p:spTree>
    <p:extLst>
      <p:ext uri="{BB962C8B-B14F-4D97-AF65-F5344CB8AC3E}">
        <p14:creationId xmlns:p14="http://schemas.microsoft.com/office/powerpoint/2010/main" val="15432871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bg1"/>
                </a:solidFill>
              </a:rPr>
              <a:t>The young Earth was a hellish environment...</a:t>
            </a:r>
            <a:endParaRPr lang="en-US" dirty="0">
              <a:solidFill>
                <a:schemeClr val="bg1"/>
              </a:solidFill>
            </a:endParaRPr>
          </a:p>
        </p:txBody>
      </p:sp>
      <p:pic>
        <p:nvPicPr>
          <p:cNvPr id="5"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82702" y="3886200"/>
            <a:ext cx="4461298" cy="2971800"/>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1447800"/>
            <a:ext cx="4286250" cy="2352675"/>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962400"/>
            <a:ext cx="4372550" cy="2895600"/>
          </a:xfrm>
          <a:prstGeom prst="rect">
            <a:avLst/>
          </a:prstGeom>
        </p:spPr>
      </p:pic>
      <p:sp>
        <p:nvSpPr>
          <p:cNvPr id="8" name="Title 1"/>
          <p:cNvSpPr txBox="1">
            <a:spLocks/>
          </p:cNvSpPr>
          <p:nvPr/>
        </p:nvSpPr>
        <p:spPr>
          <a:xfrm>
            <a:off x="4895850" y="2052637"/>
            <a:ext cx="4248150" cy="1143000"/>
          </a:xfrm>
          <a:prstGeom prst="rect">
            <a:avLst/>
          </a:prstGeom>
        </p:spPr>
        <p:txBody>
          <a:bodyPr vert="horz" lIns="91440" tIns="45720" rIns="91440" bIns="45720" rtlCol="0" anchor="ctr">
            <a:normAutofit fontScale="6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solidFill>
              </a:rPr>
              <a:t>Constant bombardment and extreme outgassing</a:t>
            </a:r>
            <a:endParaRPr lang="en-US" dirty="0">
              <a:solidFill>
                <a:schemeClr val="bg1"/>
              </a:solidFill>
            </a:endParaRPr>
          </a:p>
        </p:txBody>
      </p:sp>
    </p:spTree>
    <p:extLst>
      <p:ext uri="{BB962C8B-B14F-4D97-AF65-F5344CB8AC3E}">
        <p14:creationId xmlns:p14="http://schemas.microsoft.com/office/powerpoint/2010/main" val="414358500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bg1"/>
                </a:solidFill>
              </a:rPr>
              <a:t>Even in this violent early era, life may have begun...</a:t>
            </a:r>
            <a:endParaRPr lang="en-US" dirty="0">
              <a:solidFill>
                <a:schemeClr val="bg1"/>
              </a:solidFill>
            </a:endParaRPr>
          </a:p>
        </p:txBody>
      </p:sp>
      <p:pic>
        <p:nvPicPr>
          <p:cNvPr id="16" name="Picture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48842" y="1429601"/>
            <a:ext cx="5873350" cy="5428399"/>
          </a:xfrm>
          <a:prstGeom prst="rect">
            <a:avLst/>
          </a:prstGeom>
        </p:spPr>
      </p:pic>
    </p:spTree>
    <p:extLst>
      <p:ext uri="{BB962C8B-B14F-4D97-AF65-F5344CB8AC3E}">
        <p14:creationId xmlns:p14="http://schemas.microsoft.com/office/powerpoint/2010/main" val="11511310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bg1"/>
                </a:solidFill>
              </a:rPr>
              <a:t>Earth begins to settle down, oceans form, bombardment ends, clouds break...</a:t>
            </a:r>
            <a:endParaRPr lang="en-US" dirty="0">
              <a:solidFill>
                <a:schemeClr val="bg1"/>
              </a:solidFill>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1194" t="2271" r="1194"/>
          <a:stretch/>
        </p:blipFill>
        <p:spPr>
          <a:xfrm>
            <a:off x="109182" y="1774209"/>
            <a:ext cx="8925636" cy="4209246"/>
          </a:xfrm>
          <a:prstGeom prst="rect">
            <a:avLst/>
          </a:prstGeom>
        </p:spPr>
      </p:pic>
      <p:sp>
        <p:nvSpPr>
          <p:cNvPr id="5" name="Title 1"/>
          <p:cNvSpPr txBox="1">
            <a:spLocks/>
          </p:cNvSpPr>
          <p:nvPr/>
        </p:nvSpPr>
        <p:spPr>
          <a:xfrm>
            <a:off x="457200" y="5742841"/>
            <a:ext cx="8229600" cy="1143000"/>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solidFill>
              </a:rPr>
              <a:t>3.5 BYPB</a:t>
            </a:r>
            <a:endParaRPr lang="en-US" dirty="0">
              <a:solidFill>
                <a:schemeClr val="bg1"/>
              </a:solidFill>
            </a:endParaRPr>
          </a:p>
        </p:txBody>
      </p:sp>
    </p:spTree>
    <p:extLst>
      <p:ext uri="{BB962C8B-B14F-4D97-AF65-F5344CB8AC3E}">
        <p14:creationId xmlns:p14="http://schemas.microsoft.com/office/powerpoint/2010/main" val="23098174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bg1"/>
                </a:solidFill>
              </a:rPr>
              <a:t>Simple, bacterial life likely takes hold as early as 3.5 BYPB! </a:t>
            </a:r>
            <a:endParaRPr lang="en-US" dirty="0">
              <a:solidFill>
                <a:schemeClr val="bg1"/>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345" y="1828800"/>
            <a:ext cx="8957797" cy="4495800"/>
          </a:xfrm>
          <a:prstGeom prst="rect">
            <a:avLst/>
          </a:prstGeom>
        </p:spPr>
      </p:pic>
    </p:spTree>
    <p:extLst>
      <p:ext uri="{BB962C8B-B14F-4D97-AF65-F5344CB8AC3E}">
        <p14:creationId xmlns:p14="http://schemas.microsoft.com/office/powerpoint/2010/main" val="6490099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bg1"/>
                </a:solidFill>
              </a:rPr>
              <a:t>Simple, bacterial life likely takes hold as early as 3.5 BYPB! </a:t>
            </a:r>
            <a:endParaRPr lang="en-US" dirty="0">
              <a:solidFill>
                <a:schemeClr val="bg1"/>
              </a:solidFill>
            </a:endParaRP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81000" y="1600200"/>
            <a:ext cx="8458200" cy="5147836"/>
          </a:xfrm>
          <a:prstGeom prst="rect">
            <a:avLst/>
          </a:prstGeom>
        </p:spPr>
      </p:pic>
    </p:spTree>
    <p:extLst>
      <p:ext uri="{BB962C8B-B14F-4D97-AF65-F5344CB8AC3E}">
        <p14:creationId xmlns:p14="http://schemas.microsoft.com/office/powerpoint/2010/main" val="21184971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40000"/>
                    <a:lumOff val="60000"/>
                  </a:schemeClr>
                </a:solidFill>
              </a:rPr>
              <a:t>Today</a:t>
            </a:r>
            <a:endParaRPr lang="en-US" dirty="0">
              <a:solidFill>
                <a:schemeClr val="tx2">
                  <a:lumMod val="40000"/>
                  <a:lumOff val="60000"/>
                </a:schemeClr>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47800"/>
            <a:ext cx="9144000" cy="4862211"/>
          </a:xfrm>
          <a:prstGeom prst="rect">
            <a:avLst/>
          </a:prstGeom>
        </p:spPr>
      </p:pic>
    </p:spTree>
    <p:extLst>
      <p:ext uri="{BB962C8B-B14F-4D97-AF65-F5344CB8AC3E}">
        <p14:creationId xmlns:p14="http://schemas.microsoft.com/office/powerpoint/2010/main" val="36276321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pic>
        <p:nvPicPr>
          <p:cNvPr id="4098" name="Picture 2" descr="http://www.nsf.gov/news/special_reports/sfs/images/life_ex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10886"/>
            <a:ext cx="8915400" cy="68648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18704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47800"/>
            <a:ext cx="9144000" cy="4424896"/>
          </a:xfrm>
          <a:prstGeom prst="rect">
            <a:avLst/>
          </a:prstGeom>
        </p:spPr>
      </p:pic>
      <p:sp>
        <p:nvSpPr>
          <p:cNvPr id="5" name="Title 1"/>
          <p:cNvSpPr>
            <a:spLocks noGrp="1"/>
          </p:cNvSpPr>
          <p:nvPr>
            <p:ph type="title"/>
          </p:nvPr>
        </p:nvSpPr>
        <p:spPr>
          <a:xfrm>
            <a:off x="457200" y="106209"/>
            <a:ext cx="8229600" cy="1143000"/>
          </a:xfrm>
        </p:spPr>
        <p:txBody>
          <a:bodyPr>
            <a:normAutofit fontScale="90000"/>
          </a:bodyPr>
          <a:lstStyle/>
          <a:p>
            <a:r>
              <a:rPr lang="en-US" dirty="0" smtClean="0">
                <a:solidFill>
                  <a:schemeClr val="bg1"/>
                </a:solidFill>
              </a:rPr>
              <a:t>Examples of Precambrian life - extremophiles</a:t>
            </a:r>
            <a:endParaRPr lang="en-US" dirty="0">
              <a:solidFill>
                <a:schemeClr val="bg1"/>
              </a:solidFill>
            </a:endParaRPr>
          </a:p>
        </p:txBody>
      </p:sp>
    </p:spTree>
    <p:extLst>
      <p:ext uri="{BB962C8B-B14F-4D97-AF65-F5344CB8AC3E}">
        <p14:creationId xmlns:p14="http://schemas.microsoft.com/office/powerpoint/2010/main" val="5205842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4098" name="Picture 2" descr="http://theenergycollective.com/sites/theenergycollective.com/files/pic2_64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511618"/>
            <a:ext cx="9144000" cy="60990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162429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47800"/>
            <a:ext cx="9144000" cy="4428300"/>
          </a:xfrm>
          <a:prstGeom prst="rect">
            <a:avLst/>
          </a:prstGeom>
        </p:spPr>
      </p:pic>
      <p:sp>
        <p:nvSpPr>
          <p:cNvPr id="5" name="Title 1"/>
          <p:cNvSpPr>
            <a:spLocks noGrp="1"/>
          </p:cNvSpPr>
          <p:nvPr>
            <p:ph type="title"/>
          </p:nvPr>
        </p:nvSpPr>
        <p:spPr>
          <a:xfrm>
            <a:off x="457200" y="106209"/>
            <a:ext cx="8229600" cy="1143000"/>
          </a:xfrm>
        </p:spPr>
        <p:txBody>
          <a:bodyPr>
            <a:normAutofit fontScale="90000"/>
          </a:bodyPr>
          <a:lstStyle/>
          <a:p>
            <a:r>
              <a:rPr lang="en-US" dirty="0" smtClean="0">
                <a:solidFill>
                  <a:schemeClr val="bg1"/>
                </a:solidFill>
              </a:rPr>
              <a:t>Examples of Early photosynthetic life - cyanobacteria</a:t>
            </a:r>
            <a:endParaRPr lang="en-US" dirty="0">
              <a:solidFill>
                <a:schemeClr val="bg1"/>
              </a:solidFill>
            </a:endParaRPr>
          </a:p>
        </p:txBody>
      </p:sp>
    </p:spTree>
    <p:extLst>
      <p:ext uri="{BB962C8B-B14F-4D97-AF65-F5344CB8AC3E}">
        <p14:creationId xmlns:p14="http://schemas.microsoft.com/office/powerpoint/2010/main" val="274245226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146" name="Picture 2" descr="http://www.snowballearth.org/slides/Ch13-2.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574051"/>
            <a:ext cx="9637058" cy="74468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378780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7170" name="Picture 2" descr="http://ec.asm.org/content/10/7/856/F7.larg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92383"/>
            <a:ext cx="9144000" cy="48577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014265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gerardas94.files.wordpress.com/2014/03/era-timeline.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0600" y="-34530"/>
            <a:ext cx="6695049" cy="69265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438429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s://www.e-education.psu.edu/drupal6/files/meteo469/lesson01/AtmosCompose.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6943" y="0"/>
            <a:ext cx="497612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149785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7000" r="-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600" dirty="0" smtClean="0">
                <a:latin typeface="Freestyle Script" pitchFamily="66" charset="0"/>
              </a:rPr>
              <a:t>17.1 Atmosphere Characteristics</a:t>
            </a:r>
            <a:endParaRPr lang="en-US" sz="6600" dirty="0">
              <a:latin typeface="Freestyle Script" pitchFamily="66" charset="0"/>
            </a:endParaRPr>
          </a:p>
        </p:txBody>
      </p:sp>
      <p:sp>
        <p:nvSpPr>
          <p:cNvPr id="3" name="Content Placeholder 2"/>
          <p:cNvSpPr>
            <a:spLocks noGrp="1"/>
          </p:cNvSpPr>
          <p:nvPr>
            <p:ph idx="1"/>
          </p:nvPr>
        </p:nvSpPr>
        <p:spPr/>
        <p:txBody>
          <a:bodyPr>
            <a:normAutofit fontScale="92500" lnSpcReduction="20000"/>
          </a:bodyPr>
          <a:lstStyle/>
          <a:p>
            <a:r>
              <a:rPr lang="en-US" b="1" i="1" dirty="0">
                <a:solidFill>
                  <a:srgbClr val="FF0000"/>
                </a:solidFill>
              </a:rPr>
              <a:t>Weather</a:t>
            </a:r>
            <a:r>
              <a:rPr lang="en-US" b="1" dirty="0"/>
              <a:t> is constantly changing, and it refers to the state of </a:t>
            </a:r>
            <a:r>
              <a:rPr lang="en-US" b="1" dirty="0" smtClean="0"/>
              <a:t>the atmosphere </a:t>
            </a:r>
            <a:r>
              <a:rPr lang="en-US" b="1" dirty="0"/>
              <a:t>at any given time and place</a:t>
            </a:r>
            <a:r>
              <a:rPr lang="en-US" b="1" dirty="0" smtClean="0"/>
              <a:t>.  </a:t>
            </a:r>
          </a:p>
          <a:p>
            <a:pPr lvl="1"/>
            <a:r>
              <a:rPr lang="en-US" b="1" dirty="0" smtClean="0"/>
              <a:t>For example, isolated thunderstorm during a summer afternoon. </a:t>
            </a:r>
          </a:p>
          <a:p>
            <a:r>
              <a:rPr lang="en-US" b="1" i="1" dirty="0" smtClean="0">
                <a:solidFill>
                  <a:srgbClr val="FF0000"/>
                </a:solidFill>
              </a:rPr>
              <a:t>Climate</a:t>
            </a:r>
            <a:r>
              <a:rPr lang="en-US" b="1" dirty="0"/>
              <a:t>, however, is based </a:t>
            </a:r>
            <a:r>
              <a:rPr lang="en-US" b="1" dirty="0" smtClean="0"/>
              <a:t>on observations </a:t>
            </a:r>
            <a:r>
              <a:rPr lang="en-US" b="1" dirty="0"/>
              <a:t>of weather that have been collected over many years.</a:t>
            </a:r>
            <a:endParaRPr lang="en-US" dirty="0"/>
          </a:p>
          <a:p>
            <a:pPr lvl="1"/>
            <a:r>
              <a:rPr lang="en-US" b="1" dirty="0"/>
              <a:t>Climate helps describe a place or region</a:t>
            </a:r>
            <a:r>
              <a:rPr lang="en-US" b="1" dirty="0" smtClean="0"/>
              <a:t>.  For example, the Equatorial Belt, or the Polar regions have very different climates.  Average weather – not a complete description.</a:t>
            </a:r>
            <a:endParaRPr lang="en-US" dirty="0"/>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lstStyle/>
          <a:p>
            <a:r>
              <a:rPr lang="en-US" dirty="0" smtClean="0"/>
              <a:t>Important measurable properties that describe weather &amp; climate:</a:t>
            </a:r>
          </a:p>
          <a:p>
            <a:pPr lvl="1"/>
            <a:r>
              <a:rPr lang="en-US" dirty="0" smtClean="0"/>
              <a:t>Air temperature</a:t>
            </a:r>
          </a:p>
          <a:p>
            <a:pPr lvl="1"/>
            <a:r>
              <a:rPr lang="en-US" dirty="0" smtClean="0"/>
              <a:t>Humidity (amount of water vapor content, %)</a:t>
            </a:r>
          </a:p>
          <a:p>
            <a:pPr lvl="1"/>
            <a:r>
              <a:rPr lang="en-US" dirty="0" smtClean="0"/>
              <a:t>Type and amount of precipitation (snow, rain, inches)</a:t>
            </a:r>
          </a:p>
          <a:p>
            <a:pPr lvl="1"/>
            <a:r>
              <a:rPr lang="en-US" dirty="0" smtClean="0"/>
              <a:t>Air Pressure (mmHg, or </a:t>
            </a:r>
            <a:r>
              <a:rPr lang="en-US" dirty="0" err="1" smtClean="0"/>
              <a:t>millibars</a:t>
            </a:r>
            <a:r>
              <a:rPr lang="en-US" dirty="0" smtClean="0"/>
              <a:t>, or </a:t>
            </a:r>
            <a:r>
              <a:rPr lang="en-US" dirty="0" err="1" smtClean="0"/>
              <a:t>Pascals</a:t>
            </a:r>
            <a:r>
              <a:rPr lang="en-US" dirty="0" smtClean="0"/>
              <a:t>, or atmospheres)</a:t>
            </a:r>
          </a:p>
          <a:p>
            <a:pPr lvl="1"/>
            <a:r>
              <a:rPr lang="en-US" dirty="0" smtClean="0"/>
              <a:t>Speed and direction of wind (mph, out of West)</a:t>
            </a:r>
            <a:endParaRPr lang="en-US" dirty="0"/>
          </a:p>
        </p:txBody>
      </p:sp>
    </p:spTree>
    <p:extLst>
      <p:ext uri="{BB962C8B-B14F-4D97-AF65-F5344CB8AC3E}">
        <p14:creationId xmlns:p14="http://schemas.microsoft.com/office/powerpoint/2010/main" val="2588472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dirty="0" smtClean="0">
                <a:latin typeface="Freestyle Script" pitchFamily="66" charset="0"/>
              </a:rPr>
              <a:t>Atmosphere Characteristics</a:t>
            </a:r>
            <a:endParaRPr lang="en-US" sz="4800" dirty="0"/>
          </a:p>
        </p:txBody>
      </p:sp>
      <p:sp>
        <p:nvSpPr>
          <p:cNvPr id="3" name="Content Placeholder 2"/>
          <p:cNvSpPr>
            <a:spLocks noGrp="1"/>
          </p:cNvSpPr>
          <p:nvPr>
            <p:ph idx="1"/>
          </p:nvPr>
        </p:nvSpPr>
        <p:spPr>
          <a:xfrm>
            <a:off x="838200" y="1447800"/>
            <a:ext cx="7696200" cy="4525963"/>
          </a:xfrm>
        </p:spPr>
        <p:txBody>
          <a:bodyPr>
            <a:normAutofit fontScale="92500" lnSpcReduction="20000"/>
          </a:bodyPr>
          <a:lstStyle/>
          <a:p>
            <a:r>
              <a:rPr lang="en-US" b="1" i="1" dirty="0">
                <a:solidFill>
                  <a:srgbClr val="FFFF00"/>
                </a:solidFill>
              </a:rPr>
              <a:t>Water vapor </a:t>
            </a:r>
            <a:r>
              <a:rPr lang="en-US" b="1" dirty="0">
                <a:solidFill>
                  <a:srgbClr val="C00000"/>
                </a:solidFill>
              </a:rPr>
              <a:t>is the source of all clouds and precipitation. Like </a:t>
            </a:r>
            <a:r>
              <a:rPr lang="en-US" b="1" dirty="0" smtClean="0">
                <a:solidFill>
                  <a:srgbClr val="C00000"/>
                </a:solidFill>
              </a:rPr>
              <a:t>carbon dioxide</a:t>
            </a:r>
            <a:r>
              <a:rPr lang="en-US" b="1" dirty="0">
                <a:solidFill>
                  <a:srgbClr val="C00000"/>
                </a:solidFill>
              </a:rPr>
              <a:t>, water vapor absorbs heat given off by Earth. It also absorbs </a:t>
            </a:r>
            <a:r>
              <a:rPr lang="en-US" b="1" dirty="0" smtClean="0">
                <a:solidFill>
                  <a:srgbClr val="C00000"/>
                </a:solidFill>
              </a:rPr>
              <a:t>some solar energy.</a:t>
            </a:r>
          </a:p>
          <a:p>
            <a:pPr>
              <a:buNone/>
            </a:pPr>
            <a:endParaRPr lang="en-US" b="1" dirty="0" smtClean="0"/>
          </a:p>
          <a:p>
            <a:r>
              <a:rPr lang="en-US" b="1" dirty="0" smtClean="0"/>
              <a:t>If </a:t>
            </a:r>
            <a:r>
              <a:rPr lang="en-US" b="1" i="1" dirty="0">
                <a:solidFill>
                  <a:srgbClr val="FFFF00"/>
                </a:solidFill>
              </a:rPr>
              <a:t>ozone</a:t>
            </a:r>
            <a:r>
              <a:rPr lang="en-US" b="1" dirty="0"/>
              <a:t> did not filter most </a:t>
            </a:r>
            <a:r>
              <a:rPr lang="en-US" b="1" i="1" dirty="0">
                <a:solidFill>
                  <a:srgbClr val="FF0000"/>
                </a:solidFill>
              </a:rPr>
              <a:t>UV radiation</a:t>
            </a:r>
            <a:r>
              <a:rPr lang="en-US" b="1" dirty="0"/>
              <a:t> and all of the sun’s UV </a:t>
            </a:r>
            <a:r>
              <a:rPr lang="en-US" b="1" dirty="0" smtClean="0"/>
              <a:t>rays reached </a:t>
            </a:r>
            <a:r>
              <a:rPr lang="en-US" b="1" dirty="0"/>
              <a:t>the surface of Earth, our planet would be uninhabitable for </a:t>
            </a:r>
            <a:r>
              <a:rPr lang="en-US" b="1" dirty="0" smtClean="0"/>
              <a:t>many living organisms.</a:t>
            </a:r>
          </a:p>
          <a:p>
            <a:pPr lvl="1"/>
            <a:r>
              <a:rPr lang="en-US" b="1" i="1" dirty="0" smtClean="0">
                <a:solidFill>
                  <a:srgbClr val="FF0000"/>
                </a:solidFill>
              </a:rPr>
              <a:t>Ozone</a:t>
            </a:r>
            <a:r>
              <a:rPr lang="en-US" b="1" dirty="0" smtClean="0"/>
              <a:t> </a:t>
            </a:r>
            <a:r>
              <a:rPr lang="en-US" dirty="0"/>
              <a:t>is a form of oxygen that combines three oxygen atoms into </a:t>
            </a:r>
            <a:r>
              <a:rPr lang="en-US" dirty="0" smtClean="0"/>
              <a:t>each molecule </a:t>
            </a:r>
            <a:r>
              <a:rPr lang="en-US" dirty="0"/>
              <a:t>(O3).</a:t>
            </a:r>
          </a:p>
          <a:p>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6000" r="-6000"/>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162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600" dirty="0" smtClean="0">
                <a:latin typeface="Freestyle Script" pitchFamily="66" charset="0"/>
              </a:rPr>
              <a:t>Atmosphere Characteristics</a:t>
            </a:r>
            <a:endParaRPr lang="en-US" sz="6600" dirty="0"/>
          </a:p>
        </p:txBody>
      </p:sp>
      <p:sp>
        <p:nvSpPr>
          <p:cNvPr id="3" name="Content Placeholder 2"/>
          <p:cNvSpPr>
            <a:spLocks noGrp="1"/>
          </p:cNvSpPr>
          <p:nvPr>
            <p:ph idx="1"/>
          </p:nvPr>
        </p:nvSpPr>
        <p:spPr>
          <a:xfrm>
            <a:off x="152400" y="1524000"/>
            <a:ext cx="4648200" cy="5105400"/>
          </a:xfrm>
        </p:spPr>
        <p:txBody>
          <a:bodyPr/>
          <a:lstStyle/>
          <a:p>
            <a:r>
              <a:rPr lang="en-US" b="1" dirty="0"/>
              <a:t>The atmosphere thins as you travel away from Earth until there are </a:t>
            </a:r>
            <a:r>
              <a:rPr lang="en-US" b="1" dirty="0" smtClean="0"/>
              <a:t>too few </a:t>
            </a:r>
            <a:r>
              <a:rPr lang="en-US" b="1" dirty="0"/>
              <a:t>gas molecules to detect.</a:t>
            </a:r>
            <a:endParaRPr lang="en-US" dirty="0"/>
          </a:p>
          <a:p>
            <a:r>
              <a:rPr lang="en-US" b="1" dirty="0"/>
              <a:t>The atmosphere can be divided vertically into four layers based </a:t>
            </a:r>
            <a:r>
              <a:rPr lang="en-US" b="1" dirty="0" smtClean="0"/>
              <a:t>on temperature</a:t>
            </a:r>
            <a:r>
              <a:rPr lang="en-US" b="1" dirty="0"/>
              <a:t>.</a:t>
            </a:r>
            <a:endParaRPr lang="en-US" dirty="0"/>
          </a:p>
        </p:txBody>
      </p:sp>
      <p:pic>
        <p:nvPicPr>
          <p:cNvPr id="4" name="Picture 3" descr="layers.bmp"/>
          <p:cNvPicPr>
            <a:picLocks noChangeAspect="1"/>
          </p:cNvPicPr>
          <p:nvPr/>
        </p:nvPicPr>
        <p:blipFill>
          <a:blip r:embed="rId3" cstate="print"/>
          <a:stretch>
            <a:fillRect/>
          </a:stretch>
        </p:blipFill>
        <p:spPr>
          <a:xfrm>
            <a:off x="4800600" y="1447800"/>
            <a:ext cx="4191000" cy="502920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lstStyle/>
          <a:p>
            <a:r>
              <a:rPr lang="en-US" dirty="0" smtClean="0"/>
              <a:t>Thin layer of gases that surrounds Earth, held close to Earth’s surface due to the force of gravity</a:t>
            </a:r>
          </a:p>
          <a:p>
            <a:r>
              <a:rPr lang="en-US" dirty="0" smtClean="0"/>
              <a:t>4-5 characteristic layers</a:t>
            </a:r>
          </a:p>
          <a:p>
            <a:r>
              <a:rPr lang="en-US" dirty="0" smtClean="0"/>
              <a:t>Evolutionary history that is associated with the evolution of life itself</a:t>
            </a:r>
          </a:p>
          <a:p>
            <a:r>
              <a:rPr lang="en-US" dirty="0" smtClean="0"/>
              <a:t>Subject to influence from Earth processes (outgassing, geologic cycle, hydrologic cycle), and human activity (hot topic)</a:t>
            </a:r>
          </a:p>
          <a:p>
            <a:r>
              <a:rPr lang="en-US" dirty="0" smtClean="0"/>
              <a:t>Unique among planets discovered thus far…</a:t>
            </a:r>
            <a:endParaRPr lang="en-US" dirty="0"/>
          </a:p>
        </p:txBody>
      </p:sp>
    </p:spTree>
    <p:extLst>
      <p:ext uri="{BB962C8B-B14F-4D97-AF65-F5344CB8AC3E}">
        <p14:creationId xmlns:p14="http://schemas.microsoft.com/office/powerpoint/2010/main" val="3230690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50" name="Picture 2" descr="Layers_of_the_atmospher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0801"/>
            <a:ext cx="9144000" cy="69088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133258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25000" b="-2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600" dirty="0" smtClean="0">
                <a:latin typeface="Freestyle Script" pitchFamily="66" charset="0"/>
              </a:rPr>
              <a:t>Atmosphere Characteristics</a:t>
            </a:r>
            <a:endParaRPr lang="en-US" sz="6600" dirty="0"/>
          </a:p>
        </p:txBody>
      </p:sp>
      <p:sp>
        <p:nvSpPr>
          <p:cNvPr id="3" name="Content Placeholder 2"/>
          <p:cNvSpPr>
            <a:spLocks noGrp="1"/>
          </p:cNvSpPr>
          <p:nvPr>
            <p:ph idx="1"/>
          </p:nvPr>
        </p:nvSpPr>
        <p:spPr/>
        <p:txBody>
          <a:bodyPr>
            <a:normAutofit/>
          </a:bodyPr>
          <a:lstStyle/>
          <a:p>
            <a:r>
              <a:rPr lang="en-US" b="1" dirty="0"/>
              <a:t>The bottom layer, where temperature decreases with an increase </a:t>
            </a:r>
            <a:r>
              <a:rPr lang="en-US" b="1" dirty="0" smtClean="0"/>
              <a:t>in altitude</a:t>
            </a:r>
            <a:r>
              <a:rPr lang="en-US" b="1" dirty="0"/>
              <a:t>, is </a:t>
            </a:r>
            <a:r>
              <a:rPr lang="en-US" b="1" dirty="0" smtClean="0"/>
              <a:t>the troposphere.</a:t>
            </a:r>
            <a:endParaRPr lang="en-US" b="1" dirty="0"/>
          </a:p>
        </p:txBody>
      </p:sp>
      <p:pic>
        <p:nvPicPr>
          <p:cNvPr id="2050" name="Picture 2"/>
          <p:cNvPicPr>
            <a:picLocks noChangeAspect="1" noChangeArrowheads="1"/>
          </p:cNvPicPr>
          <p:nvPr/>
        </p:nvPicPr>
        <p:blipFill>
          <a:blip r:embed="rId4" cstate="print"/>
          <a:srcRect/>
          <a:stretch>
            <a:fillRect/>
          </a:stretch>
        </p:blipFill>
        <p:spPr bwMode="auto">
          <a:xfrm>
            <a:off x="381000" y="3429000"/>
            <a:ext cx="8203474" cy="29908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2">
                <a:lumMod val="75000"/>
              </a:schemeClr>
            </a:gs>
            <a:gs pos="45000">
              <a:srgbClr val="FF7A00"/>
            </a:gs>
            <a:gs pos="70000">
              <a:srgbClr val="FF0300"/>
            </a:gs>
            <a:gs pos="100000">
              <a:srgbClr val="4D0808"/>
            </a:gs>
          </a:gsLst>
          <a:lin ang="135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latin typeface="Freestyle Script" pitchFamily="66" charset="0"/>
              </a:rPr>
              <a:t>Atmosphere Characteristics</a:t>
            </a:r>
            <a:endParaRPr lang="en-US" dirty="0"/>
          </a:p>
        </p:txBody>
      </p:sp>
      <p:sp>
        <p:nvSpPr>
          <p:cNvPr id="3" name="Content Placeholder 2"/>
          <p:cNvSpPr>
            <a:spLocks noGrp="1"/>
          </p:cNvSpPr>
          <p:nvPr>
            <p:ph idx="1"/>
          </p:nvPr>
        </p:nvSpPr>
        <p:spPr>
          <a:xfrm>
            <a:off x="304800" y="990600"/>
            <a:ext cx="8458200" cy="4678363"/>
          </a:xfrm>
        </p:spPr>
        <p:txBody>
          <a:bodyPr/>
          <a:lstStyle/>
          <a:p>
            <a:r>
              <a:rPr lang="en-US" b="1" dirty="0" smtClean="0"/>
              <a:t>The stratosphere is the layer of the atmosphere immediately above the troposphere. </a:t>
            </a:r>
          </a:p>
          <a:p>
            <a:pPr lvl="1"/>
            <a:r>
              <a:rPr lang="en-US" b="1" dirty="0" smtClean="0"/>
              <a:t>In the stratosphere, temperature increases with height, due to the concentration of ozone.</a:t>
            </a:r>
          </a:p>
          <a:p>
            <a:pPr>
              <a:buNone/>
            </a:pPr>
            <a:endParaRPr lang="en-US" dirty="0"/>
          </a:p>
        </p:txBody>
      </p:sp>
      <p:pic>
        <p:nvPicPr>
          <p:cNvPr id="3074" name="Picture 2"/>
          <p:cNvPicPr>
            <a:picLocks noChangeAspect="1" noChangeArrowheads="1"/>
          </p:cNvPicPr>
          <p:nvPr/>
        </p:nvPicPr>
        <p:blipFill>
          <a:blip r:embed="rId3" cstate="print"/>
          <a:srcRect/>
          <a:stretch>
            <a:fillRect/>
          </a:stretch>
        </p:blipFill>
        <p:spPr bwMode="auto">
          <a:xfrm>
            <a:off x="533400" y="3810000"/>
            <a:ext cx="7958460" cy="28098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50" name="Picture 2" descr="http://www.learner.org/courses/envsci/visual/img_lrg/ozone_producti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163"/>
            <a:ext cx="8763000" cy="68852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90098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4" name="Picture 2" descr="http://ucce.ucdavis.edu/files/repository/calag/fig4903p2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1" y="-9100"/>
            <a:ext cx="8284706" cy="6867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723624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122" name="Picture 2" descr="http://www.technologytimes.pk/wp-content/uploads/2013/01/ozone-layer-300x23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533400"/>
            <a:ext cx="7315200" cy="57546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253871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latin typeface="Freestyle Script" pitchFamily="66" charset="0"/>
              </a:rPr>
              <a:t>Atmosphere Characteristics</a:t>
            </a:r>
            <a:endParaRPr lang="en-US" dirty="0">
              <a:solidFill>
                <a:schemeClr val="bg1"/>
              </a:solidFill>
            </a:endParaRPr>
          </a:p>
        </p:txBody>
      </p:sp>
      <p:sp>
        <p:nvSpPr>
          <p:cNvPr id="3" name="Content Placeholder 2"/>
          <p:cNvSpPr>
            <a:spLocks noGrp="1"/>
          </p:cNvSpPr>
          <p:nvPr>
            <p:ph idx="1"/>
          </p:nvPr>
        </p:nvSpPr>
        <p:spPr/>
        <p:txBody>
          <a:bodyPr/>
          <a:lstStyle/>
          <a:p>
            <a:r>
              <a:rPr lang="en-US" b="1" dirty="0">
                <a:solidFill>
                  <a:schemeClr val="bg1"/>
                </a:solidFill>
              </a:rPr>
              <a:t>In the third layer, the mesosphere, temperatures again decrease </a:t>
            </a:r>
            <a:r>
              <a:rPr lang="en-US" b="1" dirty="0" smtClean="0">
                <a:solidFill>
                  <a:schemeClr val="bg1"/>
                </a:solidFill>
              </a:rPr>
              <a:t>with height </a:t>
            </a:r>
            <a:r>
              <a:rPr lang="en-US" b="1" dirty="0">
                <a:solidFill>
                  <a:schemeClr val="bg1"/>
                </a:solidFill>
              </a:rPr>
              <a:t>until the outer layer of the mesosphere, the mesopause.</a:t>
            </a:r>
          </a:p>
        </p:txBody>
      </p:sp>
      <p:pic>
        <p:nvPicPr>
          <p:cNvPr id="35842" name="Picture 2"/>
          <p:cNvPicPr>
            <a:picLocks noChangeAspect="1" noChangeArrowheads="1"/>
          </p:cNvPicPr>
          <p:nvPr/>
        </p:nvPicPr>
        <p:blipFill>
          <a:blip r:embed="rId4" cstate="print"/>
          <a:srcRect/>
          <a:stretch>
            <a:fillRect/>
          </a:stretch>
        </p:blipFill>
        <p:spPr bwMode="auto">
          <a:xfrm>
            <a:off x="457200" y="5029200"/>
            <a:ext cx="8178053" cy="10096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latin typeface="Freestyle Script" pitchFamily="66" charset="0"/>
              </a:rPr>
              <a:t>Atmosphere Characteristics</a:t>
            </a:r>
            <a:endParaRPr lang="en-US" dirty="0">
              <a:solidFill>
                <a:schemeClr val="bg1"/>
              </a:solidFill>
            </a:endParaRPr>
          </a:p>
        </p:txBody>
      </p:sp>
      <p:sp>
        <p:nvSpPr>
          <p:cNvPr id="3" name="Content Placeholder 2"/>
          <p:cNvSpPr>
            <a:spLocks noGrp="1"/>
          </p:cNvSpPr>
          <p:nvPr>
            <p:ph idx="1"/>
          </p:nvPr>
        </p:nvSpPr>
        <p:spPr>
          <a:xfrm>
            <a:off x="457200" y="1371600"/>
            <a:ext cx="8229600" cy="4525963"/>
          </a:xfrm>
        </p:spPr>
        <p:txBody>
          <a:bodyPr/>
          <a:lstStyle/>
          <a:p>
            <a:r>
              <a:rPr lang="en-US" b="1" dirty="0">
                <a:solidFill>
                  <a:schemeClr val="bg1"/>
                </a:solidFill>
              </a:rPr>
              <a:t>The fourth layer is the thermosphere, which extends outward from </a:t>
            </a:r>
            <a:r>
              <a:rPr lang="en-US" b="1" dirty="0" smtClean="0">
                <a:solidFill>
                  <a:schemeClr val="bg1"/>
                </a:solidFill>
              </a:rPr>
              <a:t>the mesopause</a:t>
            </a:r>
            <a:r>
              <a:rPr lang="en-US" b="1" dirty="0">
                <a:solidFill>
                  <a:schemeClr val="bg1"/>
                </a:solidFill>
              </a:rPr>
              <a:t>, has no well-defined upper limit, and contains only a </a:t>
            </a:r>
            <a:r>
              <a:rPr lang="en-US" b="1" dirty="0" smtClean="0">
                <a:solidFill>
                  <a:schemeClr val="bg1"/>
                </a:solidFill>
              </a:rPr>
              <a:t>tiny fraction </a:t>
            </a:r>
            <a:r>
              <a:rPr lang="en-US" b="1" dirty="0">
                <a:solidFill>
                  <a:schemeClr val="bg1"/>
                </a:solidFill>
              </a:rPr>
              <a:t>of the atmosphere’s mass.</a:t>
            </a:r>
          </a:p>
          <a:p>
            <a:endParaRPr lang="en-US" dirty="0"/>
          </a:p>
        </p:txBody>
      </p:sp>
      <p:pic>
        <p:nvPicPr>
          <p:cNvPr id="33793" name="Picture 1"/>
          <p:cNvPicPr>
            <a:picLocks noChangeAspect="1" noChangeArrowheads="1"/>
          </p:cNvPicPr>
          <p:nvPr/>
        </p:nvPicPr>
        <p:blipFill>
          <a:blip r:embed="rId4" cstate="print"/>
          <a:srcRect/>
          <a:stretch>
            <a:fillRect/>
          </a:stretch>
        </p:blipFill>
        <p:spPr bwMode="auto">
          <a:xfrm>
            <a:off x="304800" y="5029200"/>
            <a:ext cx="8439764" cy="15811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229600" cy="685800"/>
          </a:xfrm>
        </p:spPr>
        <p:txBody>
          <a:bodyPr>
            <a:normAutofit fontScale="90000"/>
          </a:bodyPr>
          <a:lstStyle/>
          <a:p>
            <a:r>
              <a:rPr lang="en-US" dirty="0" smtClean="0">
                <a:latin typeface="Freestyle Script" pitchFamily="66" charset="0"/>
              </a:rPr>
              <a:t>Seasons</a:t>
            </a:r>
            <a:endParaRPr lang="en-US" dirty="0"/>
          </a:p>
        </p:txBody>
      </p:sp>
      <p:sp>
        <p:nvSpPr>
          <p:cNvPr id="3" name="Content Placeholder 2"/>
          <p:cNvSpPr>
            <a:spLocks noGrp="1"/>
          </p:cNvSpPr>
          <p:nvPr>
            <p:ph idx="1"/>
          </p:nvPr>
        </p:nvSpPr>
        <p:spPr>
          <a:xfrm>
            <a:off x="457200" y="990600"/>
            <a:ext cx="8229600" cy="5486400"/>
          </a:xfrm>
        </p:spPr>
        <p:txBody>
          <a:bodyPr>
            <a:normAutofit/>
          </a:bodyPr>
          <a:lstStyle/>
          <a:p>
            <a:r>
              <a:rPr lang="en-US" b="1" dirty="0"/>
              <a:t>Seasonal changes </a:t>
            </a:r>
            <a:r>
              <a:rPr lang="en-US" b="1" dirty="0" smtClean="0"/>
              <a:t>ARE NOT caused by changing distances between the Earth and Sun.</a:t>
            </a:r>
          </a:p>
          <a:p>
            <a:r>
              <a:rPr lang="en-US" b="1" dirty="0" smtClean="0"/>
              <a:t>Seasons occur </a:t>
            </a:r>
            <a:r>
              <a:rPr lang="en-US" b="1" dirty="0"/>
              <a:t>because </a:t>
            </a:r>
            <a:r>
              <a:rPr lang="en-US" b="1" dirty="0" smtClean="0"/>
              <a:t>Earth is tilted 23.5° and as it revolves </a:t>
            </a:r>
          </a:p>
          <a:p>
            <a:pPr>
              <a:buNone/>
            </a:pPr>
            <a:r>
              <a:rPr lang="en-US" b="1" dirty="0" smtClean="0"/>
              <a:t>    around the Sun, we </a:t>
            </a:r>
          </a:p>
          <a:p>
            <a:pPr>
              <a:buNone/>
            </a:pPr>
            <a:r>
              <a:rPr lang="en-US" b="1" dirty="0" smtClean="0"/>
              <a:t>    receive different </a:t>
            </a:r>
          </a:p>
          <a:p>
            <a:pPr>
              <a:buNone/>
            </a:pPr>
            <a:r>
              <a:rPr lang="en-US" b="1" dirty="0" smtClean="0"/>
              <a:t>    amounts of </a:t>
            </a:r>
          </a:p>
          <a:p>
            <a:pPr>
              <a:buNone/>
            </a:pPr>
            <a:r>
              <a:rPr lang="en-US" b="1" dirty="0" smtClean="0"/>
              <a:t>    sunlight.</a:t>
            </a:r>
            <a:endParaRPr lang="en-US" dirty="0"/>
          </a:p>
        </p:txBody>
      </p:sp>
      <p:pic>
        <p:nvPicPr>
          <p:cNvPr id="31747" name="Picture 3" descr="http://rds.yahoo.com/_ylt=A9G_bDjFNCNKGG4ASw.jzbkF/SIG=12dl1ossd/EXP=1243907653/**http%3A/www.eas.slu.edu/People/CEGraves/Eas138/fg02_04.jpg"/>
          <p:cNvPicPr>
            <a:picLocks noChangeAspect="1" noChangeArrowheads="1"/>
          </p:cNvPicPr>
          <p:nvPr/>
        </p:nvPicPr>
        <p:blipFill>
          <a:blip r:embed="rId3" cstate="print"/>
          <a:srcRect/>
          <a:stretch>
            <a:fillRect/>
          </a:stretch>
        </p:blipFill>
        <p:spPr bwMode="auto">
          <a:xfrm>
            <a:off x="4648200" y="3276600"/>
            <a:ext cx="4267200" cy="3201752"/>
          </a:xfrm>
          <a:prstGeom prst="rect">
            <a:avLst/>
          </a:prstGeom>
          <a:noFill/>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304800"/>
            <a:ext cx="8229600" cy="3657600"/>
          </a:xfrm>
        </p:spPr>
        <p:txBody>
          <a:bodyPr>
            <a:normAutofit lnSpcReduction="10000"/>
          </a:bodyPr>
          <a:lstStyle/>
          <a:p>
            <a:r>
              <a:rPr lang="en-US" sz="2400" b="1" dirty="0"/>
              <a:t>On June 21 or 22 </a:t>
            </a:r>
            <a:r>
              <a:rPr lang="en-US" sz="2400" b="1" dirty="0" smtClean="0"/>
              <a:t>the Northern Hemisphere </a:t>
            </a:r>
            <a:r>
              <a:rPr lang="en-US" sz="2400" b="1" dirty="0"/>
              <a:t>is </a:t>
            </a:r>
            <a:r>
              <a:rPr lang="en-US" sz="2400" b="1" dirty="0" smtClean="0"/>
              <a:t>titled 23.5° </a:t>
            </a:r>
            <a:r>
              <a:rPr lang="en-US" sz="2400" b="1" dirty="0"/>
              <a:t>degrees toward the sun. This date </a:t>
            </a:r>
            <a:r>
              <a:rPr lang="en-US" sz="2400" b="1" dirty="0" smtClean="0"/>
              <a:t>is known </a:t>
            </a:r>
            <a:r>
              <a:rPr lang="en-US" sz="2400" b="1" dirty="0"/>
              <a:t>as the </a:t>
            </a:r>
            <a:r>
              <a:rPr lang="en-US" sz="2400" b="1" u="sng" dirty="0"/>
              <a:t>summer solstice</a:t>
            </a:r>
            <a:r>
              <a:rPr lang="en-US" sz="2400" b="1" dirty="0"/>
              <a:t>, or the first “official” day of summer</a:t>
            </a:r>
            <a:r>
              <a:rPr lang="en-US" sz="2400" b="1" dirty="0" smtClean="0"/>
              <a:t>.</a:t>
            </a:r>
          </a:p>
          <a:p>
            <a:pPr lvl="1"/>
            <a:r>
              <a:rPr lang="en-US" sz="2000" b="1" dirty="0" smtClean="0"/>
              <a:t>This is the longest day of the year.</a:t>
            </a:r>
          </a:p>
          <a:p>
            <a:pPr lvl="1"/>
            <a:r>
              <a:rPr lang="en-US" sz="2000" b="1" dirty="0" smtClean="0"/>
              <a:t>The sun is highest in our sky.</a:t>
            </a:r>
            <a:endParaRPr lang="en-US" sz="2000" b="1" dirty="0"/>
          </a:p>
          <a:p>
            <a:r>
              <a:rPr lang="en-US" sz="2400" b="1" dirty="0" smtClean="0"/>
              <a:t>December </a:t>
            </a:r>
            <a:r>
              <a:rPr lang="en-US" sz="2400" b="1" dirty="0"/>
              <a:t>21 or 22 </a:t>
            </a:r>
            <a:r>
              <a:rPr lang="en-US" sz="2400" b="1" dirty="0" smtClean="0"/>
              <a:t>the Northern Hemisphere is tilted 23.5° away from the sun. This date is known as </a:t>
            </a:r>
            <a:r>
              <a:rPr lang="en-US" sz="2400" b="1" dirty="0"/>
              <a:t>the </a:t>
            </a:r>
            <a:r>
              <a:rPr lang="en-US" sz="2400" b="1" u="sng" dirty="0"/>
              <a:t>winter solstice</a:t>
            </a:r>
            <a:r>
              <a:rPr lang="en-US" sz="2400" b="1" dirty="0"/>
              <a:t>, </a:t>
            </a:r>
            <a:r>
              <a:rPr lang="en-US" sz="2400" b="1" dirty="0" smtClean="0"/>
              <a:t>or the </a:t>
            </a:r>
            <a:r>
              <a:rPr lang="en-US" sz="2400" b="1" dirty="0"/>
              <a:t>first day of winter</a:t>
            </a:r>
            <a:r>
              <a:rPr lang="en-US" sz="2400" b="1" dirty="0" smtClean="0"/>
              <a:t>.</a:t>
            </a:r>
          </a:p>
          <a:p>
            <a:pPr lvl="1"/>
            <a:r>
              <a:rPr lang="en-US" sz="2000" b="1" dirty="0" smtClean="0"/>
              <a:t>This is the shortest day of the year.</a:t>
            </a:r>
          </a:p>
          <a:p>
            <a:pPr lvl="1"/>
            <a:r>
              <a:rPr lang="en-US" sz="2000" b="1" dirty="0" smtClean="0"/>
              <a:t>The sun is lowest in our sky.</a:t>
            </a:r>
            <a:endParaRPr lang="en-US" sz="2000" b="1" dirty="0"/>
          </a:p>
          <a:p>
            <a:endParaRPr lang="en-US" dirty="0"/>
          </a:p>
        </p:txBody>
      </p:sp>
      <p:pic>
        <p:nvPicPr>
          <p:cNvPr id="29698" name="Picture 2"/>
          <p:cNvPicPr>
            <a:picLocks noChangeAspect="1" noChangeArrowheads="1"/>
          </p:cNvPicPr>
          <p:nvPr/>
        </p:nvPicPr>
        <p:blipFill>
          <a:blip r:embed="rId3" cstate="print"/>
          <a:srcRect/>
          <a:stretch>
            <a:fillRect/>
          </a:stretch>
        </p:blipFill>
        <p:spPr bwMode="auto">
          <a:xfrm>
            <a:off x="609600" y="4188378"/>
            <a:ext cx="7896225" cy="266962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Evolutionary History</a:t>
            </a:r>
            <a:endParaRPr lang="en-US" dirty="0"/>
          </a:p>
        </p:txBody>
      </p:sp>
      <p:sp>
        <p:nvSpPr>
          <p:cNvPr id="3" name="Content Placeholder 2"/>
          <p:cNvSpPr>
            <a:spLocks noGrp="1"/>
          </p:cNvSpPr>
          <p:nvPr>
            <p:ph idx="1"/>
          </p:nvPr>
        </p:nvSpPr>
        <p:spPr/>
        <p:txBody>
          <a:bodyPr/>
          <a:lstStyle/>
          <a:p>
            <a:r>
              <a:rPr lang="en-US" dirty="0">
                <a:hlinkClick r:id="rId2"/>
              </a:rPr>
              <a:t>http://</a:t>
            </a:r>
            <a:r>
              <a:rPr lang="en-US" dirty="0" smtClean="0">
                <a:hlinkClick r:id="rId2"/>
              </a:rPr>
              <a:t>www.livescience.com/5515-earth-oxygen.html</a:t>
            </a:r>
            <a:r>
              <a:rPr lang="en-US" dirty="0" smtClean="0"/>
              <a:t> </a:t>
            </a:r>
          </a:p>
          <a:p>
            <a:r>
              <a:rPr lang="en-US" dirty="0">
                <a:hlinkClick r:id="rId3"/>
              </a:rPr>
              <a:t>http://</a:t>
            </a:r>
            <a:r>
              <a:rPr lang="en-US" dirty="0" smtClean="0">
                <a:hlinkClick r:id="rId3"/>
              </a:rPr>
              <a:t>www.pnas.org/content/98/5/2170.abstract</a:t>
            </a:r>
            <a:endParaRPr lang="en-US" dirty="0" smtClean="0"/>
          </a:p>
          <a:p>
            <a:r>
              <a:rPr lang="en-US" dirty="0" smtClean="0">
                <a:hlinkClick r:id="rId4"/>
              </a:rPr>
              <a:t>http</a:t>
            </a:r>
            <a:r>
              <a:rPr lang="en-US" dirty="0">
                <a:hlinkClick r:id="rId4"/>
              </a:rPr>
              <a:t>://www.scientificamerican.com/article/origin-of-oxygen-in-atmosphere</a:t>
            </a:r>
            <a:r>
              <a:rPr lang="en-US" dirty="0" smtClean="0">
                <a:hlinkClick r:id="rId4"/>
              </a:rPr>
              <a:t>/</a:t>
            </a:r>
            <a:r>
              <a:rPr lang="en-US" dirty="0" smtClean="0"/>
              <a:t> **</a:t>
            </a:r>
          </a:p>
          <a:p>
            <a:r>
              <a:rPr lang="en-US" dirty="0">
                <a:hlinkClick r:id="rId5"/>
              </a:rPr>
              <a:t>http://www.astrobio.net/news-exclusive/the-rise-of-oxygen</a:t>
            </a:r>
            <a:r>
              <a:rPr lang="en-US" dirty="0" smtClean="0">
                <a:hlinkClick r:id="rId5"/>
              </a:rPr>
              <a:t>/</a:t>
            </a:r>
            <a:endParaRPr lang="en-US" dirty="0" smtClean="0"/>
          </a:p>
          <a:p>
            <a:endParaRPr lang="en-US" dirty="0"/>
          </a:p>
        </p:txBody>
      </p:sp>
    </p:spTree>
    <p:extLst>
      <p:ext uri="{BB962C8B-B14F-4D97-AF65-F5344CB8AC3E}">
        <p14:creationId xmlns:p14="http://schemas.microsoft.com/office/powerpoint/2010/main" val="176915138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gradFill>
          <a:gsLst>
            <a:gs pos="0">
              <a:srgbClr val="CCCCFF"/>
            </a:gs>
            <a:gs pos="17999">
              <a:srgbClr val="99CCFF"/>
            </a:gs>
            <a:gs pos="36000">
              <a:srgbClr val="9966FF"/>
            </a:gs>
            <a:gs pos="61000">
              <a:srgbClr val="CC99FF"/>
            </a:gs>
            <a:gs pos="82001">
              <a:srgbClr val="99CCFF"/>
            </a:gs>
            <a:gs pos="100000">
              <a:srgbClr val="CCCCFF"/>
            </a:gs>
          </a:gsLst>
          <a:lin ang="5400000" scaled="0"/>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0"/>
            <a:ext cx="4191000" cy="6705600"/>
          </a:xfrm>
        </p:spPr>
        <p:txBody>
          <a:bodyPr>
            <a:normAutofit fontScale="92500"/>
          </a:bodyPr>
          <a:lstStyle/>
          <a:p>
            <a:r>
              <a:rPr lang="en-US" sz="2800" b="1" dirty="0" smtClean="0"/>
              <a:t>September </a:t>
            </a:r>
            <a:r>
              <a:rPr lang="en-US" sz="2800" b="1" dirty="0"/>
              <a:t>22 or 23 </a:t>
            </a:r>
            <a:r>
              <a:rPr lang="en-US" sz="2800" b="1" dirty="0" smtClean="0"/>
              <a:t>is </a:t>
            </a:r>
            <a:r>
              <a:rPr lang="en-US" sz="2800" b="1" dirty="0"/>
              <a:t>the date of the </a:t>
            </a:r>
            <a:r>
              <a:rPr lang="en-US" sz="2800" b="1" u="sng" dirty="0"/>
              <a:t>autumnal </a:t>
            </a:r>
            <a:r>
              <a:rPr lang="en-US" sz="2800" b="1" u="sng" dirty="0" smtClean="0"/>
              <a:t>equinox</a:t>
            </a:r>
            <a:r>
              <a:rPr lang="en-US" sz="2800" b="1" dirty="0" smtClean="0"/>
              <a:t>, or the first day of fall in the Northern </a:t>
            </a:r>
            <a:r>
              <a:rPr lang="en-US" sz="2800" b="1" dirty="0"/>
              <a:t>Hemisphere</a:t>
            </a:r>
            <a:r>
              <a:rPr lang="en-US" sz="2800" b="1" dirty="0" smtClean="0"/>
              <a:t>.</a:t>
            </a:r>
            <a:endParaRPr lang="en-US" sz="2800" b="1" dirty="0"/>
          </a:p>
          <a:p>
            <a:r>
              <a:rPr lang="en-US" sz="2800" b="1" dirty="0" smtClean="0"/>
              <a:t>March </a:t>
            </a:r>
            <a:r>
              <a:rPr lang="en-US" sz="2800" b="1" dirty="0"/>
              <a:t>21 or 22 is the date of the </a:t>
            </a:r>
            <a:r>
              <a:rPr lang="en-US" sz="2800" b="1" u="sng" dirty="0"/>
              <a:t>spring </a:t>
            </a:r>
            <a:r>
              <a:rPr lang="en-US" sz="2800" b="1" u="sng" dirty="0" smtClean="0"/>
              <a:t>equinox</a:t>
            </a:r>
            <a:r>
              <a:rPr lang="en-US" sz="2800" b="1" dirty="0" smtClean="0"/>
              <a:t>, of the first day of spring in the Northern </a:t>
            </a:r>
            <a:r>
              <a:rPr lang="en-US" sz="2800" b="1" dirty="0"/>
              <a:t>Hemisphere</a:t>
            </a:r>
            <a:r>
              <a:rPr lang="en-US" sz="2800" b="1" dirty="0" smtClean="0"/>
              <a:t>.</a:t>
            </a:r>
          </a:p>
          <a:p>
            <a:pPr lvl="1"/>
            <a:r>
              <a:rPr lang="en-US" sz="2400" b="1" dirty="0" smtClean="0"/>
              <a:t>On these days the Earth’s axis is not titled toward or away from the Sun.</a:t>
            </a:r>
          </a:p>
          <a:p>
            <a:pPr lvl="1"/>
            <a:r>
              <a:rPr lang="en-US" sz="2400" b="1" dirty="0" smtClean="0"/>
              <a:t>Every place on Earth receives equal day and equal night.</a:t>
            </a:r>
          </a:p>
          <a:p>
            <a:pPr lvl="1"/>
            <a:r>
              <a:rPr lang="en-US" sz="2400" b="1" dirty="0" smtClean="0"/>
              <a:t>The sun is directly overhead at the Equator.</a:t>
            </a:r>
            <a:endParaRPr lang="en-US" sz="2400" b="1" dirty="0"/>
          </a:p>
          <a:p>
            <a:endParaRPr lang="en-US" dirty="0"/>
          </a:p>
        </p:txBody>
      </p:sp>
      <p:pic>
        <p:nvPicPr>
          <p:cNvPr id="27650" name="Picture 2"/>
          <p:cNvPicPr>
            <a:picLocks noChangeAspect="1" noChangeArrowheads="1"/>
          </p:cNvPicPr>
          <p:nvPr/>
        </p:nvPicPr>
        <p:blipFill>
          <a:blip r:embed="rId3" cstate="print"/>
          <a:srcRect/>
          <a:stretch>
            <a:fillRect/>
          </a:stretch>
        </p:blipFill>
        <p:spPr bwMode="auto">
          <a:xfrm>
            <a:off x="4533900" y="1295400"/>
            <a:ext cx="4610100" cy="463164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gradFill>
          <a:gsLst>
            <a:gs pos="0">
              <a:schemeClr val="tx2">
                <a:lumMod val="75000"/>
              </a:schemeClr>
            </a:gs>
            <a:gs pos="39999">
              <a:srgbClr val="0A128C"/>
            </a:gs>
            <a:gs pos="70000">
              <a:srgbClr val="181CC7"/>
            </a:gs>
            <a:gs pos="88000">
              <a:srgbClr val="7005D4"/>
            </a:gs>
            <a:gs pos="100000">
              <a:srgbClr val="8C3D91"/>
            </a:gs>
          </a:gsLst>
          <a:lin ang="5400000" scaled="0"/>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4525963"/>
          </a:xfrm>
        </p:spPr>
        <p:txBody>
          <a:bodyPr>
            <a:noAutofit/>
          </a:bodyPr>
          <a:lstStyle/>
          <a:p>
            <a:pPr algn="ctr">
              <a:buNone/>
            </a:pPr>
            <a:r>
              <a:rPr lang="en-US" sz="6000" b="1" dirty="0" smtClean="0">
                <a:solidFill>
                  <a:srgbClr val="99FF99"/>
                </a:solidFill>
              </a:rPr>
              <a:t>The Southern Hemisphere is always experiencing the opposite season of the Northern Hemisphere</a:t>
            </a:r>
            <a:r>
              <a:rPr lang="en-US" sz="6000" b="1" dirty="0">
                <a:solidFill>
                  <a:srgbClr val="99FF99"/>
                </a:solidFill>
              </a:rPr>
              <a:t>!</a:t>
            </a:r>
            <a:r>
              <a:rPr lang="en-US" sz="6000" b="1" dirty="0" smtClean="0">
                <a:solidFill>
                  <a:srgbClr val="99FF99"/>
                </a:solidFill>
              </a:rPr>
              <a:t>  Unequal due to area of land vs. water!</a:t>
            </a:r>
            <a:endParaRPr lang="en-US" sz="6000" b="1" dirty="0">
              <a:solidFill>
                <a:srgbClr val="99FF99"/>
              </a:solidFill>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46" name="Picture 6" descr="http://1.bp.blogspot.com/-6u8wyCcqofs/TsQozNve0WI/AAAAAAAAADw/Cod1gylvSzc/s1600/World%2BMap%2BPacifi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81000"/>
            <a:ext cx="9144000" cy="57454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794479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11266" name="Picture 2" descr="http://s3-ec.buzzfed.com/static/enhanced/webdr01/2013/2/21/16/enhanced-buzz-wide-16585-1361480918-1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32008"/>
            <a:ext cx="9144000" cy="54402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288655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600" dirty="0" smtClean="0">
                <a:latin typeface="Freestyle Script" pitchFamily="66" charset="0"/>
              </a:rPr>
              <a:t>17.2     Heating the Atmosphere</a:t>
            </a:r>
            <a:endParaRPr lang="en-US" sz="6600" dirty="0"/>
          </a:p>
        </p:txBody>
      </p:sp>
      <p:sp>
        <p:nvSpPr>
          <p:cNvPr id="3" name="Content Placeholder 2"/>
          <p:cNvSpPr>
            <a:spLocks noGrp="1"/>
          </p:cNvSpPr>
          <p:nvPr>
            <p:ph idx="1"/>
          </p:nvPr>
        </p:nvSpPr>
        <p:spPr>
          <a:xfrm>
            <a:off x="304800" y="1600200"/>
            <a:ext cx="6324600" cy="5029200"/>
          </a:xfrm>
        </p:spPr>
        <p:txBody>
          <a:bodyPr/>
          <a:lstStyle/>
          <a:p>
            <a:r>
              <a:rPr lang="en-US" sz="2800" dirty="0"/>
              <a:t>Heat is the energy transferred from one object to another because of </a:t>
            </a:r>
            <a:r>
              <a:rPr lang="en-US" sz="2800" dirty="0" smtClean="0"/>
              <a:t>a difference </a:t>
            </a:r>
            <a:r>
              <a:rPr lang="en-US" sz="2800" dirty="0"/>
              <a:t>in their </a:t>
            </a:r>
            <a:r>
              <a:rPr lang="en-US" sz="2800" dirty="0" smtClean="0"/>
              <a:t>temperatures.</a:t>
            </a:r>
          </a:p>
          <a:p>
            <a:pPr>
              <a:buNone/>
            </a:pPr>
            <a:endParaRPr lang="en-US" sz="2800" dirty="0" smtClean="0"/>
          </a:p>
          <a:p>
            <a:pPr>
              <a:buNone/>
            </a:pPr>
            <a:endParaRPr lang="en-US" sz="2800" dirty="0"/>
          </a:p>
          <a:p>
            <a:r>
              <a:rPr lang="en-US" sz="2800" dirty="0" smtClean="0"/>
              <a:t>Temperature </a:t>
            </a:r>
            <a:r>
              <a:rPr lang="en-US" sz="2800" dirty="0"/>
              <a:t>is a measure of the average kinetic energy of </a:t>
            </a:r>
            <a:r>
              <a:rPr lang="en-US" sz="2800" dirty="0" smtClean="0"/>
              <a:t>the individual </a:t>
            </a:r>
            <a:r>
              <a:rPr lang="en-US" sz="2800" dirty="0"/>
              <a:t>atoms or molecules in a substance.</a:t>
            </a:r>
          </a:p>
          <a:p>
            <a:endParaRPr lang="en-US" dirty="0"/>
          </a:p>
        </p:txBody>
      </p:sp>
      <p:pic>
        <p:nvPicPr>
          <p:cNvPr id="4" name="Picture 3" descr="367973.jpg"/>
          <p:cNvPicPr>
            <a:picLocks noChangeAspect="1"/>
          </p:cNvPicPr>
          <p:nvPr/>
        </p:nvPicPr>
        <p:blipFill>
          <a:blip r:embed="rId3" cstate="print"/>
          <a:stretch>
            <a:fillRect/>
          </a:stretch>
        </p:blipFill>
        <p:spPr>
          <a:xfrm rot="2757293">
            <a:off x="6748144" y="3168521"/>
            <a:ext cx="742950" cy="4037772"/>
          </a:xfrm>
          <a:prstGeom prst="rect">
            <a:avLst/>
          </a:prstGeom>
        </p:spPr>
      </p:pic>
      <p:pic>
        <p:nvPicPr>
          <p:cNvPr id="5" name="Picture 4" descr="Cold_molecules.jpg"/>
          <p:cNvPicPr>
            <a:picLocks noChangeAspect="1"/>
          </p:cNvPicPr>
          <p:nvPr/>
        </p:nvPicPr>
        <p:blipFill>
          <a:blip r:embed="rId4" cstate="print"/>
          <a:stretch>
            <a:fillRect/>
          </a:stretch>
        </p:blipFill>
        <p:spPr>
          <a:xfrm>
            <a:off x="6781800" y="1447800"/>
            <a:ext cx="1776413" cy="1853370"/>
          </a:xfrm>
          <a:prstGeom prst="rect">
            <a:avLst/>
          </a:prstGeom>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Freestyle Script" pitchFamily="66" charset="0"/>
              </a:rPr>
              <a:t>Heating the Atmosphere</a:t>
            </a:r>
            <a:endParaRPr lang="en-US" dirty="0"/>
          </a:p>
        </p:txBody>
      </p:sp>
      <p:sp>
        <p:nvSpPr>
          <p:cNvPr id="3" name="Content Placeholder 2"/>
          <p:cNvSpPr>
            <a:spLocks noGrp="1"/>
          </p:cNvSpPr>
          <p:nvPr>
            <p:ph idx="1"/>
          </p:nvPr>
        </p:nvSpPr>
        <p:spPr>
          <a:xfrm>
            <a:off x="457200" y="1828800"/>
            <a:ext cx="8229600" cy="4525963"/>
          </a:xfrm>
        </p:spPr>
        <p:txBody>
          <a:bodyPr/>
          <a:lstStyle/>
          <a:p>
            <a:r>
              <a:rPr lang="en-US" b="1" dirty="0"/>
              <a:t>Three mechanisms of energy transfer as heat are </a:t>
            </a:r>
            <a:r>
              <a:rPr lang="en-US" b="1" dirty="0" smtClean="0"/>
              <a:t>conduction, convection</a:t>
            </a:r>
            <a:r>
              <a:rPr lang="en-US" b="1" dirty="0"/>
              <a:t>, and radiation</a:t>
            </a:r>
            <a:r>
              <a:rPr lang="en-US" b="1" dirty="0" smtClean="0"/>
              <a:t>.</a:t>
            </a:r>
            <a:endParaRPr lang="en-US" dirty="0"/>
          </a:p>
        </p:txBody>
      </p:sp>
      <p:pic>
        <p:nvPicPr>
          <p:cNvPr id="18434" name="Picture 2" descr="http://rds.yahoo.com/_ylt=A0WTefcJ4CNKzkYAhmWjzbkF/SIG=12pb9f7r9/EXP=1243951497/**http%3A/www.air-conditioner-selection.com/images/heat-transfer-001.jpg"/>
          <p:cNvPicPr>
            <a:picLocks noChangeAspect="1" noChangeArrowheads="1"/>
          </p:cNvPicPr>
          <p:nvPr/>
        </p:nvPicPr>
        <p:blipFill>
          <a:blip r:embed="rId3" cstate="print"/>
          <a:srcRect/>
          <a:stretch>
            <a:fillRect/>
          </a:stretch>
        </p:blipFill>
        <p:spPr bwMode="auto">
          <a:xfrm>
            <a:off x="914400" y="4114800"/>
            <a:ext cx="7232851" cy="2276475"/>
          </a:xfrm>
          <a:prstGeom prst="rect">
            <a:avLst/>
          </a:prstGeom>
          <a:noFill/>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Freestyle Script" pitchFamily="66" charset="0"/>
              </a:rPr>
              <a:t>Heating the Atmosphere</a:t>
            </a:r>
            <a:endParaRPr lang="en-US" dirty="0"/>
          </a:p>
        </p:txBody>
      </p:sp>
      <p:sp>
        <p:nvSpPr>
          <p:cNvPr id="3" name="Content Placeholder 2"/>
          <p:cNvSpPr>
            <a:spLocks noGrp="1"/>
          </p:cNvSpPr>
          <p:nvPr>
            <p:ph idx="1"/>
          </p:nvPr>
        </p:nvSpPr>
        <p:spPr/>
        <p:txBody>
          <a:bodyPr/>
          <a:lstStyle/>
          <a:p>
            <a:r>
              <a:rPr lang="en-US" b="1" dirty="0"/>
              <a:t>Conduction </a:t>
            </a:r>
            <a:r>
              <a:rPr lang="en-US" dirty="0"/>
              <a:t>is the transfer of heat through matter by </a:t>
            </a:r>
            <a:r>
              <a:rPr lang="en-US" dirty="0" smtClean="0"/>
              <a:t>molecular activity.</a:t>
            </a:r>
            <a:endParaRPr lang="en-US" dirty="0"/>
          </a:p>
        </p:txBody>
      </p:sp>
      <p:pic>
        <p:nvPicPr>
          <p:cNvPr id="16386" name="Picture 2" descr="http://rds.yahoo.com/_ylt=A0WTefWs4CNKPHAAHTujzbkF/SIG=11tups69f/EXP=1243951660/**http%3A/clem.mscd.edu/~wagnerri/ch2-05.jpg"/>
          <p:cNvPicPr>
            <a:picLocks noChangeAspect="1" noChangeArrowheads="1"/>
          </p:cNvPicPr>
          <p:nvPr/>
        </p:nvPicPr>
        <p:blipFill>
          <a:blip r:embed="rId3" cstate="print"/>
          <a:srcRect/>
          <a:stretch>
            <a:fillRect/>
          </a:stretch>
        </p:blipFill>
        <p:spPr bwMode="auto">
          <a:xfrm>
            <a:off x="457199" y="3276600"/>
            <a:ext cx="3387481" cy="2895600"/>
          </a:xfrm>
          <a:prstGeom prst="rect">
            <a:avLst/>
          </a:prstGeom>
          <a:noFill/>
        </p:spPr>
      </p:pic>
      <p:pic>
        <p:nvPicPr>
          <p:cNvPr id="16390" name="Picture 6" descr="View Image">
            <a:hlinkClick r:id="rId4"/>
          </p:cNvPr>
          <p:cNvPicPr>
            <a:picLocks noChangeAspect="1" noChangeArrowheads="1" noCrop="1"/>
          </p:cNvPicPr>
          <p:nvPr/>
        </p:nvPicPr>
        <p:blipFill>
          <a:blip r:embed="rId5" cstate="print"/>
          <a:srcRect/>
          <a:stretch>
            <a:fillRect/>
          </a:stretch>
        </p:blipFill>
        <p:spPr bwMode="auto">
          <a:xfrm>
            <a:off x="4495800" y="2971800"/>
            <a:ext cx="3930433" cy="3473012"/>
          </a:xfrm>
          <a:prstGeom prst="rect">
            <a:avLst/>
          </a:prstGeom>
          <a:noFill/>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Freestyle Script" pitchFamily="66" charset="0"/>
              </a:rPr>
              <a:t>Heating the Atmosphere</a:t>
            </a:r>
            <a:endParaRPr lang="en-US" dirty="0"/>
          </a:p>
        </p:txBody>
      </p:sp>
      <p:sp>
        <p:nvSpPr>
          <p:cNvPr id="3" name="Content Placeholder 2"/>
          <p:cNvSpPr>
            <a:spLocks noGrp="1"/>
          </p:cNvSpPr>
          <p:nvPr>
            <p:ph idx="1"/>
          </p:nvPr>
        </p:nvSpPr>
        <p:spPr/>
        <p:txBody>
          <a:bodyPr/>
          <a:lstStyle/>
          <a:p>
            <a:r>
              <a:rPr lang="en-US" b="1" dirty="0"/>
              <a:t>Convection </a:t>
            </a:r>
            <a:r>
              <a:rPr lang="en-US" dirty="0"/>
              <a:t>is the transfer of heat by mass movement or </a:t>
            </a:r>
            <a:r>
              <a:rPr lang="en-US" dirty="0" smtClean="0"/>
              <a:t>circulation within </a:t>
            </a:r>
            <a:r>
              <a:rPr lang="en-US" dirty="0"/>
              <a:t>a substance</a:t>
            </a:r>
            <a:r>
              <a:rPr lang="en-US" dirty="0" smtClean="0"/>
              <a:t>.</a:t>
            </a:r>
            <a:endParaRPr lang="en-US" dirty="0"/>
          </a:p>
        </p:txBody>
      </p:sp>
      <p:pic>
        <p:nvPicPr>
          <p:cNvPr id="14338" name="Picture 2" descr="http://rds.yahoo.com/_ylt=A0WTefdJ4SNK0iEBm2qjzbkF/SIG=12scmcfvl/EXP=1243951817/**http%3A/www.physics.unc.edu/~evans/pub/A31/Lecture09-Earth/convection.jpg"/>
          <p:cNvPicPr>
            <a:picLocks noChangeAspect="1" noChangeArrowheads="1"/>
          </p:cNvPicPr>
          <p:nvPr/>
        </p:nvPicPr>
        <p:blipFill>
          <a:blip r:embed="rId3" cstate="print"/>
          <a:srcRect/>
          <a:stretch>
            <a:fillRect/>
          </a:stretch>
        </p:blipFill>
        <p:spPr bwMode="auto">
          <a:xfrm>
            <a:off x="381000" y="3352800"/>
            <a:ext cx="4267200" cy="3048000"/>
          </a:xfrm>
          <a:prstGeom prst="rect">
            <a:avLst/>
          </a:prstGeom>
          <a:noFill/>
        </p:spPr>
      </p:pic>
      <p:pic>
        <p:nvPicPr>
          <p:cNvPr id="14340" name="Picture 4" descr="http://rds.yahoo.com/_ylt=A0WTefiN4SNKHsYADlmjzbkF/SIG=13cb92gha/EXP=1243951885/**http%3A/apollo.lsc.vsc.edu/classes/met130/notes/chapter2/graphics/convection_cloud_ex.gif"/>
          <p:cNvPicPr>
            <a:picLocks noChangeAspect="1" noChangeArrowheads="1"/>
          </p:cNvPicPr>
          <p:nvPr/>
        </p:nvPicPr>
        <p:blipFill>
          <a:blip r:embed="rId4" cstate="print"/>
          <a:srcRect/>
          <a:stretch>
            <a:fillRect/>
          </a:stretch>
        </p:blipFill>
        <p:spPr bwMode="auto">
          <a:xfrm>
            <a:off x="5181600" y="2743200"/>
            <a:ext cx="3562350" cy="3895725"/>
          </a:xfrm>
          <a:prstGeom prst="rect">
            <a:avLst/>
          </a:prstGeom>
          <a:noFill/>
        </p:spPr>
      </p:pic>
      <p:cxnSp>
        <p:nvCxnSpPr>
          <p:cNvPr id="10" name="Straight Arrow Connector 9"/>
          <p:cNvCxnSpPr/>
          <p:nvPr/>
        </p:nvCxnSpPr>
        <p:spPr>
          <a:xfrm rot="5400000">
            <a:off x="4877594" y="5333206"/>
            <a:ext cx="1981200" cy="1588"/>
          </a:xfrm>
          <a:prstGeom prst="straightConnector1">
            <a:avLst/>
          </a:prstGeom>
          <a:ln w="44450">
            <a:solidFill>
              <a:schemeClr val="tx2">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1" name="Arc 10"/>
          <p:cNvSpPr/>
          <p:nvPr/>
        </p:nvSpPr>
        <p:spPr>
          <a:xfrm rot="16200000">
            <a:off x="5638800" y="4038600"/>
            <a:ext cx="1066800" cy="609600"/>
          </a:xfrm>
          <a:prstGeom prst="arc">
            <a:avLst>
              <a:gd name="adj1" fmla="val 16200000"/>
              <a:gd name="adj2" fmla="val 701362"/>
            </a:avLst>
          </a:prstGeom>
          <a:ln w="44450">
            <a:solidFill>
              <a:schemeClr val="tx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229600" cy="731838"/>
          </a:xfrm>
        </p:spPr>
        <p:txBody>
          <a:bodyPr>
            <a:normAutofit fontScale="90000"/>
          </a:bodyPr>
          <a:lstStyle/>
          <a:p>
            <a:r>
              <a:rPr lang="en-US" dirty="0" smtClean="0">
                <a:latin typeface="Freestyle Script" pitchFamily="66" charset="0"/>
              </a:rPr>
              <a:t>Heating the Atmosphere</a:t>
            </a:r>
            <a:endParaRPr lang="en-US" dirty="0"/>
          </a:p>
        </p:txBody>
      </p:sp>
      <p:sp>
        <p:nvSpPr>
          <p:cNvPr id="3" name="Content Placeholder 2"/>
          <p:cNvSpPr>
            <a:spLocks noGrp="1"/>
          </p:cNvSpPr>
          <p:nvPr>
            <p:ph idx="1"/>
          </p:nvPr>
        </p:nvSpPr>
        <p:spPr>
          <a:xfrm>
            <a:off x="457200" y="2514600"/>
            <a:ext cx="8229600" cy="2209800"/>
          </a:xfrm>
        </p:spPr>
        <p:txBody>
          <a:bodyPr/>
          <a:lstStyle/>
          <a:p>
            <a:r>
              <a:rPr lang="en-US" b="1" dirty="0"/>
              <a:t>Radiation </a:t>
            </a:r>
            <a:r>
              <a:rPr lang="en-US" dirty="0"/>
              <a:t>is the transfer of heat through space by </a:t>
            </a:r>
            <a:r>
              <a:rPr lang="en-US" dirty="0" smtClean="0"/>
              <a:t>electromagnetic waves</a:t>
            </a:r>
            <a:r>
              <a:rPr lang="en-US" dirty="0"/>
              <a:t>.</a:t>
            </a:r>
          </a:p>
          <a:p>
            <a:pPr lvl="1"/>
            <a:r>
              <a:rPr lang="en-US" dirty="0" smtClean="0"/>
              <a:t>Electromagnetic </a:t>
            </a:r>
            <a:r>
              <a:rPr lang="en-US" dirty="0"/>
              <a:t>energy is classified according to wavelength in </a:t>
            </a:r>
            <a:r>
              <a:rPr lang="en-US" dirty="0" smtClean="0"/>
              <a:t>the electromagnetic </a:t>
            </a:r>
            <a:r>
              <a:rPr lang="en-US" dirty="0"/>
              <a:t>spectrum.</a:t>
            </a:r>
          </a:p>
          <a:p>
            <a:endParaRPr lang="en-US" dirty="0"/>
          </a:p>
        </p:txBody>
      </p:sp>
      <p:pic>
        <p:nvPicPr>
          <p:cNvPr id="12289" name="Picture 1"/>
          <p:cNvPicPr>
            <a:picLocks noChangeAspect="1" noChangeArrowheads="1"/>
          </p:cNvPicPr>
          <p:nvPr/>
        </p:nvPicPr>
        <p:blipFill>
          <a:blip r:embed="rId3" cstate="print"/>
          <a:srcRect/>
          <a:stretch>
            <a:fillRect/>
          </a:stretch>
        </p:blipFill>
        <p:spPr bwMode="auto">
          <a:xfrm>
            <a:off x="838200" y="838200"/>
            <a:ext cx="6961717" cy="1676400"/>
          </a:xfrm>
          <a:prstGeom prst="rect">
            <a:avLst/>
          </a:prstGeom>
          <a:noFill/>
          <a:ln w="9525">
            <a:noFill/>
            <a:miter lim="800000"/>
            <a:headEnd/>
            <a:tailEnd/>
          </a:ln>
        </p:spPr>
      </p:pic>
      <p:pic>
        <p:nvPicPr>
          <p:cNvPr id="12291" name="Picture 3" descr="http://rds.yahoo.com/_ylt=A0WTefYJ5CNKLswAB.CjzbkF/SIG=12f0fcp1g/EXP=1243952521/**http%3A/www.weizmann.ac.il/safety/images/electromagnetic.jpg"/>
          <p:cNvPicPr>
            <a:picLocks noChangeAspect="1" noChangeArrowheads="1"/>
          </p:cNvPicPr>
          <p:nvPr/>
        </p:nvPicPr>
        <p:blipFill>
          <a:blip r:embed="rId4" cstate="print"/>
          <a:srcRect/>
          <a:stretch>
            <a:fillRect/>
          </a:stretch>
        </p:blipFill>
        <p:spPr bwMode="auto">
          <a:xfrm>
            <a:off x="1447800" y="4657725"/>
            <a:ext cx="6257925" cy="2200275"/>
          </a:xfrm>
          <a:prstGeom prst="rect">
            <a:avLst/>
          </a:prstGeom>
          <a:noFill/>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Atmospheric Opacity</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67691"/>
            <a:ext cx="9144000" cy="4322618"/>
          </a:xfrm>
          <a:prstGeom prst="rect">
            <a:avLst/>
          </a:prstGeom>
        </p:spPr>
      </p:pic>
    </p:spTree>
    <p:extLst>
      <p:ext uri="{BB962C8B-B14F-4D97-AF65-F5344CB8AC3E}">
        <p14:creationId xmlns:p14="http://schemas.microsoft.com/office/powerpoint/2010/main" val="38974945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Evolutionary History</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Around 3.5 billion years ago, a new form of life developed – one that could capture sunlight for use in metabolic (energy) processes</a:t>
            </a:r>
          </a:p>
          <a:p>
            <a:r>
              <a:rPr lang="en-US" dirty="0" smtClean="0"/>
              <a:t>A byproduct of this new metabolic process, now called photosynthesis, is oxygen</a:t>
            </a:r>
          </a:p>
          <a:p>
            <a:r>
              <a:rPr lang="en-US" dirty="0" smtClean="0"/>
              <a:t>Oxygen, being toxic to early forms of life, caused mass extinctions and drove prokaryotic life forms into the mud, literally.  </a:t>
            </a:r>
          </a:p>
          <a:p>
            <a:r>
              <a:rPr lang="en-US" dirty="0" smtClean="0"/>
              <a:t>We can still find prokaryotic life forms, similar to the earliest forms of life, in extreme environments that are devoid of oxygen. </a:t>
            </a:r>
          </a:p>
          <a:p>
            <a:endParaRPr lang="en-US" dirty="0"/>
          </a:p>
        </p:txBody>
      </p:sp>
    </p:spTree>
    <p:extLst>
      <p:ext uri="{BB962C8B-B14F-4D97-AF65-F5344CB8AC3E}">
        <p14:creationId xmlns:p14="http://schemas.microsoft.com/office/powerpoint/2010/main" val="346608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Atmospheric Opacity</a:t>
            </a:r>
            <a:endParaRPr lang="en-US" dirty="0">
              <a:solidFill>
                <a:schemeClr val="bg1"/>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92772"/>
            <a:ext cx="9144000" cy="4272456"/>
          </a:xfrm>
          <a:prstGeom prst="rect">
            <a:avLst/>
          </a:prstGeom>
        </p:spPr>
      </p:pic>
    </p:spTree>
    <p:extLst>
      <p:ext uri="{BB962C8B-B14F-4D97-AF65-F5344CB8AC3E}">
        <p14:creationId xmlns:p14="http://schemas.microsoft.com/office/powerpoint/2010/main" val="61273273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Atmospheric Opacity</a:t>
            </a:r>
            <a:endParaRPr lang="en-US" dirty="0"/>
          </a:p>
        </p:txBody>
      </p:sp>
      <p:pic>
        <p:nvPicPr>
          <p:cNvPr id="2050" name="Picture 2" descr="EM_Spectrum_Properties_edit.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295400"/>
            <a:ext cx="8534400" cy="50574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090420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1845"/>
            <a:ext cx="8229600" cy="1143000"/>
          </a:xfrm>
        </p:spPr>
        <p:txBody>
          <a:bodyPr/>
          <a:lstStyle/>
          <a:p>
            <a:r>
              <a:rPr lang="en-US" dirty="0" smtClean="0">
                <a:solidFill>
                  <a:schemeClr val="bg1"/>
                </a:solidFill>
              </a:rPr>
              <a:t>Just for fun...</a:t>
            </a:r>
            <a:endParaRPr lang="en-US" dirty="0">
              <a:solidFill>
                <a:schemeClr val="bg1"/>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47026"/>
            <a:ext cx="9144000" cy="5900738"/>
          </a:xfrm>
          <a:prstGeom prst="rect">
            <a:avLst/>
          </a:prstGeom>
        </p:spPr>
      </p:pic>
    </p:spTree>
    <p:extLst>
      <p:ext uri="{BB962C8B-B14F-4D97-AF65-F5344CB8AC3E}">
        <p14:creationId xmlns:p14="http://schemas.microsoft.com/office/powerpoint/2010/main" val="396755220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1845"/>
            <a:ext cx="8229600" cy="1143000"/>
          </a:xfrm>
        </p:spPr>
        <p:txBody>
          <a:bodyPr/>
          <a:lstStyle/>
          <a:p>
            <a:r>
              <a:rPr lang="en-US" dirty="0" smtClean="0">
                <a:solidFill>
                  <a:schemeClr val="bg1"/>
                </a:solidFill>
              </a:rPr>
              <a:t>Just for fun...</a:t>
            </a:r>
            <a:endParaRPr lang="en-US" dirty="0">
              <a:solidFill>
                <a:schemeClr val="bg1"/>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Rectangle 4"/>
          <p:cNvSpPr/>
          <p:nvPr/>
        </p:nvSpPr>
        <p:spPr>
          <a:xfrm>
            <a:off x="17060" y="6324600"/>
            <a:ext cx="3051926" cy="369332"/>
          </a:xfrm>
          <a:prstGeom prst="rect">
            <a:avLst/>
          </a:prstGeom>
        </p:spPr>
        <p:txBody>
          <a:bodyPr wrap="none">
            <a:spAutoFit/>
          </a:bodyPr>
          <a:lstStyle/>
          <a:p>
            <a:r>
              <a:rPr lang="en-US" dirty="0">
                <a:solidFill>
                  <a:schemeClr val="bg1"/>
                </a:solidFill>
                <a:hlinkClick r:id="rId3"/>
              </a:rPr>
              <a:t>https://youtu.be/ZhlAYDvAeFk</a:t>
            </a:r>
            <a:endParaRPr lang="en-US" dirty="0">
              <a:solidFill>
                <a:schemeClr val="bg1"/>
              </a:solidFill>
            </a:endParaRPr>
          </a:p>
        </p:txBody>
      </p:sp>
      <p:sp>
        <p:nvSpPr>
          <p:cNvPr id="6" name="Rectangle 5"/>
          <p:cNvSpPr/>
          <p:nvPr/>
        </p:nvSpPr>
        <p:spPr>
          <a:xfrm>
            <a:off x="3089458" y="6307119"/>
            <a:ext cx="3045385" cy="369332"/>
          </a:xfrm>
          <a:prstGeom prst="rect">
            <a:avLst/>
          </a:prstGeom>
        </p:spPr>
        <p:txBody>
          <a:bodyPr wrap="none">
            <a:spAutoFit/>
          </a:bodyPr>
          <a:lstStyle/>
          <a:p>
            <a:r>
              <a:rPr lang="en-US" dirty="0">
                <a:solidFill>
                  <a:schemeClr val="bg1"/>
                </a:solidFill>
                <a:hlinkClick r:id="rId4"/>
              </a:rPr>
              <a:t>https://youtu.be/glOsvm9t7ec</a:t>
            </a:r>
            <a:endParaRPr lang="en-US" dirty="0">
              <a:solidFill>
                <a:schemeClr val="bg1"/>
              </a:solidFill>
            </a:endParaRPr>
          </a:p>
        </p:txBody>
      </p:sp>
      <p:sp>
        <p:nvSpPr>
          <p:cNvPr id="7" name="Rectangle 6"/>
          <p:cNvSpPr/>
          <p:nvPr/>
        </p:nvSpPr>
        <p:spPr>
          <a:xfrm>
            <a:off x="6074529" y="6303286"/>
            <a:ext cx="3059235" cy="369332"/>
          </a:xfrm>
          <a:prstGeom prst="rect">
            <a:avLst/>
          </a:prstGeom>
        </p:spPr>
        <p:txBody>
          <a:bodyPr wrap="none">
            <a:spAutoFit/>
          </a:bodyPr>
          <a:lstStyle/>
          <a:p>
            <a:r>
              <a:rPr lang="en-US" dirty="0">
                <a:solidFill>
                  <a:schemeClr val="bg1"/>
                </a:solidFill>
                <a:hlinkClick r:id="rId5"/>
              </a:rPr>
              <a:t>https://youtu.be/DtNAqK_V-lg</a:t>
            </a:r>
            <a:endParaRPr lang="en-US" dirty="0">
              <a:solidFill>
                <a:schemeClr val="bg1"/>
              </a:solidFill>
            </a:endParaRPr>
          </a:p>
        </p:txBody>
      </p:sp>
    </p:spTree>
    <p:extLst>
      <p:ext uri="{BB962C8B-B14F-4D97-AF65-F5344CB8AC3E}">
        <p14:creationId xmlns:p14="http://schemas.microsoft.com/office/powerpoint/2010/main" val="285917230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gradFill>
          <a:gsLst>
            <a:gs pos="0">
              <a:srgbClr val="03D4A8">
                <a:alpha val="0"/>
              </a:srgbClr>
            </a:gs>
            <a:gs pos="25000">
              <a:srgbClr val="21D6E0"/>
            </a:gs>
            <a:gs pos="75000">
              <a:srgbClr val="0087E6"/>
            </a:gs>
            <a:gs pos="100000">
              <a:srgbClr val="005CBF"/>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Freestyle Script" pitchFamily="66" charset="0"/>
              </a:rPr>
              <a:t>Heating the Atmosphere</a:t>
            </a:r>
            <a:endParaRPr lang="en-US" dirty="0"/>
          </a:p>
        </p:txBody>
      </p:sp>
      <p:sp>
        <p:nvSpPr>
          <p:cNvPr id="3" name="Content Placeholder 2"/>
          <p:cNvSpPr>
            <a:spLocks noGrp="1"/>
          </p:cNvSpPr>
          <p:nvPr>
            <p:ph idx="1"/>
          </p:nvPr>
        </p:nvSpPr>
        <p:spPr/>
        <p:txBody>
          <a:bodyPr>
            <a:normAutofit fontScale="92500" lnSpcReduction="10000"/>
          </a:bodyPr>
          <a:lstStyle/>
          <a:p>
            <a:r>
              <a:rPr lang="en-US" b="1" dirty="0"/>
              <a:t>Unlike conduction and convection, which need material to </a:t>
            </a:r>
            <a:r>
              <a:rPr lang="en-US" b="1" dirty="0" smtClean="0"/>
              <a:t>travel through</a:t>
            </a:r>
            <a:r>
              <a:rPr lang="en-US" b="1" dirty="0"/>
              <a:t>, radiant energy can travel through the vacuum of space.</a:t>
            </a:r>
            <a:endParaRPr lang="en-US" dirty="0"/>
          </a:p>
          <a:p>
            <a:r>
              <a:rPr lang="en-US" b="1" dirty="0"/>
              <a:t>All objects, at any temperature, emit radiant energy</a:t>
            </a:r>
            <a:r>
              <a:rPr lang="en-US" b="1" dirty="0" smtClean="0"/>
              <a:t>. </a:t>
            </a:r>
            <a:r>
              <a:rPr lang="en-US" sz="1500" b="1" dirty="0" smtClean="0"/>
              <a:t>(Law of radiation #1)</a:t>
            </a:r>
            <a:endParaRPr lang="en-US" sz="1500" dirty="0"/>
          </a:p>
          <a:p>
            <a:r>
              <a:rPr lang="en-US" b="1" dirty="0"/>
              <a:t>Hotter objects radiate more total energy per unit area than </a:t>
            </a:r>
            <a:r>
              <a:rPr lang="en-US" b="1" dirty="0" smtClean="0"/>
              <a:t>colder objects </a:t>
            </a:r>
            <a:r>
              <a:rPr lang="en-US" b="1" dirty="0"/>
              <a:t>do</a:t>
            </a:r>
            <a:r>
              <a:rPr lang="en-US" b="1" dirty="0" smtClean="0"/>
              <a:t>.</a:t>
            </a:r>
            <a:r>
              <a:rPr lang="en-US" sz="1400" b="1" dirty="0" smtClean="0"/>
              <a:t> (Law of radiation #2)</a:t>
            </a:r>
            <a:endParaRPr lang="en-US" dirty="0"/>
          </a:p>
          <a:p>
            <a:r>
              <a:rPr lang="en-US" b="1" dirty="0"/>
              <a:t>The hottest radiating bodies produce the shortest wavelengths </a:t>
            </a:r>
            <a:r>
              <a:rPr lang="en-US" b="1" dirty="0" smtClean="0"/>
              <a:t>of maximum </a:t>
            </a:r>
            <a:r>
              <a:rPr lang="en-US" b="1" dirty="0"/>
              <a:t>radiation</a:t>
            </a:r>
            <a:r>
              <a:rPr lang="en-US" b="1" dirty="0" smtClean="0"/>
              <a:t>.</a:t>
            </a:r>
            <a:r>
              <a:rPr lang="en-US" sz="1400" b="1" dirty="0" smtClean="0"/>
              <a:t> (law of radiation #3)</a:t>
            </a:r>
            <a:endParaRPr lang="en-US" dirty="0"/>
          </a:p>
          <a:p>
            <a:endParaRPr lang="en-US"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7001">
              <a:srgbClr val="E6E6E6"/>
            </a:gs>
            <a:gs pos="32001">
              <a:srgbClr val="7D8496"/>
            </a:gs>
            <a:gs pos="47000">
              <a:srgbClr val="E6E6E6"/>
            </a:gs>
            <a:gs pos="85001">
              <a:srgbClr val="7D8496"/>
            </a:gs>
            <a:gs pos="100000">
              <a:srgbClr val="E6E6E6"/>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Freestyle Script" pitchFamily="66" charset="0"/>
              </a:rPr>
              <a:t>Heating the Atmosphere</a:t>
            </a:r>
            <a:endParaRPr lang="en-US" dirty="0"/>
          </a:p>
        </p:txBody>
      </p:sp>
      <p:sp>
        <p:nvSpPr>
          <p:cNvPr id="3" name="Content Placeholder 2"/>
          <p:cNvSpPr>
            <a:spLocks noGrp="1"/>
          </p:cNvSpPr>
          <p:nvPr>
            <p:ph idx="1"/>
          </p:nvPr>
        </p:nvSpPr>
        <p:spPr/>
        <p:txBody>
          <a:bodyPr/>
          <a:lstStyle/>
          <a:p>
            <a:r>
              <a:rPr lang="en-US" b="1" dirty="0"/>
              <a:t>Objects that are good absorbers of radiation are good emitters as well</a:t>
            </a:r>
            <a:r>
              <a:rPr lang="en-US" b="1" dirty="0" smtClean="0"/>
              <a:t>.</a:t>
            </a:r>
            <a:r>
              <a:rPr lang="en-US" sz="1400" b="1" dirty="0" smtClean="0"/>
              <a:t> (law of radiation #4)</a:t>
            </a:r>
            <a:endParaRPr lang="en-US" dirty="0"/>
          </a:p>
          <a:p>
            <a:r>
              <a:rPr lang="en-US" b="1" dirty="0"/>
              <a:t>When radiation strikes an object, there usually are three different results:</a:t>
            </a:r>
            <a:endParaRPr lang="en-US" dirty="0"/>
          </a:p>
        </p:txBody>
      </p:sp>
      <p:pic>
        <p:nvPicPr>
          <p:cNvPr id="8194" name="Picture 2" descr="http://rds.yahoo.com/_ylt=A0WTb_zI5CNKRK8AaVujzbkF/SIG=13go13t9t/EXP=1243952712/**http%3A/www.windows.ucar.edu/earth/Atmosphere/images/earth_rad_budget_kiehl_trenberth_big.gif"/>
          <p:cNvPicPr>
            <a:picLocks noChangeAspect="1" noChangeArrowheads="1"/>
          </p:cNvPicPr>
          <p:nvPr/>
        </p:nvPicPr>
        <p:blipFill>
          <a:blip r:embed="rId3" cstate="print"/>
          <a:srcRect/>
          <a:stretch>
            <a:fillRect/>
          </a:stretch>
        </p:blipFill>
        <p:spPr bwMode="auto">
          <a:xfrm>
            <a:off x="1600200" y="4114800"/>
            <a:ext cx="5562600" cy="2534671"/>
          </a:xfrm>
          <a:prstGeom prst="rect">
            <a:avLst/>
          </a:prstGeom>
          <a:noFill/>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32000"/>
            <a:lum/>
          </a:blip>
          <a:srcRec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Freestyle Script" pitchFamily="66" charset="0"/>
              </a:rPr>
              <a:t>Heating the Atmosphere</a:t>
            </a:r>
            <a:endParaRPr lang="en-US" dirty="0"/>
          </a:p>
        </p:txBody>
      </p:sp>
      <p:sp>
        <p:nvSpPr>
          <p:cNvPr id="3" name="Content Placeholder 2"/>
          <p:cNvSpPr>
            <a:spLocks noGrp="1"/>
          </p:cNvSpPr>
          <p:nvPr>
            <p:ph idx="1"/>
          </p:nvPr>
        </p:nvSpPr>
        <p:spPr/>
        <p:txBody>
          <a:bodyPr/>
          <a:lstStyle/>
          <a:p>
            <a:pPr marL="514350" indent="-514350">
              <a:buAutoNum type="arabicPeriod"/>
            </a:pPr>
            <a:r>
              <a:rPr lang="en-US" b="1" dirty="0" smtClean="0"/>
              <a:t>Some </a:t>
            </a:r>
            <a:r>
              <a:rPr lang="en-US" b="1" dirty="0"/>
              <a:t>energy is absorbed by the object</a:t>
            </a:r>
            <a:r>
              <a:rPr lang="en-US" b="1" dirty="0" smtClean="0"/>
              <a:t>.</a:t>
            </a:r>
          </a:p>
          <a:p>
            <a:pPr marL="514350" indent="-514350">
              <a:buNone/>
            </a:pPr>
            <a:endParaRPr lang="en-US" dirty="0"/>
          </a:p>
          <a:p>
            <a:pPr>
              <a:buNone/>
            </a:pPr>
            <a:r>
              <a:rPr lang="en-US" b="1" dirty="0"/>
              <a:t>2. Substances such as water and air are transparent to </a:t>
            </a:r>
            <a:r>
              <a:rPr lang="en-US" b="1" dirty="0" smtClean="0"/>
              <a:t>certain wavelengths </a:t>
            </a:r>
            <a:r>
              <a:rPr lang="en-US" b="1" dirty="0"/>
              <a:t>of </a:t>
            </a:r>
            <a:r>
              <a:rPr lang="en-US" b="1" dirty="0" smtClean="0"/>
              <a:t>radiation.</a:t>
            </a:r>
            <a:endParaRPr lang="en-US" b="1" dirty="0"/>
          </a:p>
          <a:p>
            <a:pPr>
              <a:buNone/>
            </a:pPr>
            <a:endParaRPr lang="en-US" dirty="0"/>
          </a:p>
          <a:p>
            <a:pPr>
              <a:buNone/>
            </a:pPr>
            <a:r>
              <a:rPr lang="en-US" b="1" dirty="0"/>
              <a:t>3. Some radiation may bounce off the object without being </a:t>
            </a:r>
            <a:r>
              <a:rPr lang="en-US" b="1" dirty="0" smtClean="0"/>
              <a:t>absorbed or </a:t>
            </a:r>
            <a:r>
              <a:rPr lang="en-US" b="1" dirty="0"/>
              <a:t>transmitted.</a:t>
            </a:r>
            <a:endParaRPr lang="en-US" dirty="0"/>
          </a:p>
          <a:p>
            <a:endParaRPr lang="en-US"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http://rds.yahoo.com/_ylt=A0WTefdn5SNKAxQB_V2jzbkF/SIG=130dgk956/EXP=1243952871/**http%3A/calipsooutreach.hamptonu.edu/aeroclouds-graphics/radiation_budget.jpg"/>
          <p:cNvPicPr>
            <a:picLocks noChangeAspect="1" noChangeArrowheads="1"/>
          </p:cNvPicPr>
          <p:nvPr/>
        </p:nvPicPr>
        <p:blipFill>
          <a:blip r:embed="rId2" cstate="print"/>
          <a:srcRect/>
          <a:stretch>
            <a:fillRect/>
          </a:stretch>
        </p:blipFill>
        <p:spPr bwMode="auto">
          <a:xfrm>
            <a:off x="228600" y="457200"/>
            <a:ext cx="8546775" cy="5876925"/>
          </a:xfrm>
          <a:prstGeom prst="rect">
            <a:avLst/>
          </a:prstGeom>
          <a:noFill/>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68362"/>
          </a:xfrm>
        </p:spPr>
        <p:txBody>
          <a:bodyPr/>
          <a:lstStyle/>
          <a:p>
            <a:r>
              <a:rPr lang="en-US" dirty="0" smtClean="0">
                <a:latin typeface="Freestyle Script" pitchFamily="66" charset="0"/>
              </a:rPr>
              <a:t>Heating the Atmosphere</a:t>
            </a:r>
            <a:endParaRPr lang="en-US" dirty="0"/>
          </a:p>
        </p:txBody>
      </p:sp>
      <p:sp>
        <p:nvSpPr>
          <p:cNvPr id="3" name="Content Placeholder 2"/>
          <p:cNvSpPr>
            <a:spLocks noGrp="1"/>
          </p:cNvSpPr>
          <p:nvPr>
            <p:ph idx="1"/>
          </p:nvPr>
        </p:nvSpPr>
        <p:spPr>
          <a:xfrm>
            <a:off x="381000" y="1066800"/>
            <a:ext cx="7848600" cy="4525963"/>
          </a:xfrm>
        </p:spPr>
        <p:txBody>
          <a:bodyPr>
            <a:normAutofit/>
          </a:bodyPr>
          <a:lstStyle/>
          <a:p>
            <a:r>
              <a:rPr lang="en-US" sz="2800" b="1" dirty="0"/>
              <a:t>Reflection </a:t>
            </a:r>
            <a:r>
              <a:rPr lang="en-US" sz="2800" dirty="0"/>
              <a:t>occurs when an electromagnetic wave bounces off an object</a:t>
            </a:r>
            <a:r>
              <a:rPr lang="en-US" sz="2800" dirty="0" smtClean="0"/>
              <a:t>.</a:t>
            </a:r>
            <a:endParaRPr lang="en-US" sz="2800" dirty="0"/>
          </a:p>
          <a:p>
            <a:r>
              <a:rPr lang="en-US" sz="2800" b="1" dirty="0" smtClean="0"/>
              <a:t>Scattering </a:t>
            </a:r>
            <a:r>
              <a:rPr lang="en-US" sz="2800" dirty="0"/>
              <a:t>occurs when </a:t>
            </a:r>
            <a:r>
              <a:rPr lang="en-US" sz="2800" dirty="0" smtClean="0"/>
              <a:t>electromagnetic </a:t>
            </a:r>
            <a:r>
              <a:rPr lang="en-US" sz="2800" dirty="0"/>
              <a:t>waves </a:t>
            </a:r>
            <a:endParaRPr lang="en-US" sz="2800" dirty="0" smtClean="0"/>
          </a:p>
          <a:p>
            <a:pPr>
              <a:buNone/>
            </a:pPr>
            <a:r>
              <a:rPr lang="en-US" sz="2800" dirty="0" smtClean="0"/>
              <a:t>bounce </a:t>
            </a:r>
            <a:r>
              <a:rPr lang="en-US" sz="2800" dirty="0"/>
              <a:t>off an </a:t>
            </a:r>
            <a:r>
              <a:rPr lang="en-US" sz="2800" dirty="0" smtClean="0"/>
              <a:t>object, </a:t>
            </a:r>
          </a:p>
          <a:p>
            <a:pPr>
              <a:buNone/>
            </a:pPr>
            <a:r>
              <a:rPr lang="en-US" sz="2800" dirty="0" smtClean="0"/>
              <a:t>producing </a:t>
            </a:r>
            <a:r>
              <a:rPr lang="en-US" sz="2800" dirty="0"/>
              <a:t>a larger </a:t>
            </a:r>
            <a:endParaRPr lang="en-US" sz="2800" dirty="0" smtClean="0"/>
          </a:p>
          <a:p>
            <a:pPr>
              <a:buNone/>
            </a:pPr>
            <a:r>
              <a:rPr lang="en-US" sz="2800" dirty="0" smtClean="0"/>
              <a:t>number </a:t>
            </a:r>
            <a:r>
              <a:rPr lang="en-US" sz="2800" dirty="0"/>
              <a:t>of weaker </a:t>
            </a:r>
            <a:endParaRPr lang="en-US" sz="2800" dirty="0" smtClean="0"/>
          </a:p>
          <a:p>
            <a:pPr>
              <a:buNone/>
            </a:pPr>
            <a:r>
              <a:rPr lang="en-US" sz="2800" dirty="0" smtClean="0"/>
              <a:t>rays </a:t>
            </a:r>
            <a:r>
              <a:rPr lang="en-US" sz="2800" dirty="0"/>
              <a:t>that travel </a:t>
            </a:r>
            <a:endParaRPr lang="en-US" sz="2800" dirty="0" smtClean="0"/>
          </a:p>
          <a:p>
            <a:pPr>
              <a:buNone/>
            </a:pPr>
            <a:r>
              <a:rPr lang="en-US" sz="2800" dirty="0" smtClean="0"/>
              <a:t>in different directions</a:t>
            </a:r>
            <a:r>
              <a:rPr lang="en-US" sz="2800" dirty="0"/>
              <a:t>.</a:t>
            </a:r>
          </a:p>
          <a:p>
            <a:endParaRPr lang="en-US" dirty="0"/>
          </a:p>
        </p:txBody>
      </p:sp>
      <p:pic>
        <p:nvPicPr>
          <p:cNvPr id="4098" name="Picture 2" descr="http://rds.yahoo.com/_ylt=A0WTbx805iNKfH0AmW6jzbkF/SIG=13abp4c8i/EXP=1243953076/**http%3A/www.phys.ufl.edu/~avery/course/3400/atmosphere/rayleight_scattering_diagram.gif"/>
          <p:cNvPicPr>
            <a:picLocks noChangeAspect="1" noChangeArrowheads="1"/>
          </p:cNvPicPr>
          <p:nvPr/>
        </p:nvPicPr>
        <p:blipFill>
          <a:blip r:embed="rId3" cstate="print"/>
          <a:srcRect/>
          <a:stretch>
            <a:fillRect/>
          </a:stretch>
        </p:blipFill>
        <p:spPr bwMode="auto">
          <a:xfrm>
            <a:off x="4148750" y="2514600"/>
            <a:ext cx="4776175" cy="4194727"/>
          </a:xfrm>
          <a:prstGeom prst="rect">
            <a:avLst/>
          </a:prstGeom>
          <a:noFill/>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14400"/>
          </a:xfrm>
        </p:spPr>
        <p:txBody>
          <a:bodyPr/>
          <a:lstStyle/>
          <a:p>
            <a:r>
              <a:rPr lang="en-US" dirty="0" smtClean="0">
                <a:latin typeface="Freestyle Script" pitchFamily="66" charset="0"/>
              </a:rPr>
              <a:t>Heating the Atmosphere</a:t>
            </a:r>
            <a:endParaRPr lang="en-US" dirty="0"/>
          </a:p>
        </p:txBody>
      </p:sp>
      <p:sp>
        <p:nvSpPr>
          <p:cNvPr id="3" name="Content Placeholder 2"/>
          <p:cNvSpPr>
            <a:spLocks noGrp="1"/>
          </p:cNvSpPr>
          <p:nvPr>
            <p:ph idx="1"/>
          </p:nvPr>
        </p:nvSpPr>
        <p:spPr>
          <a:xfrm>
            <a:off x="6172200" y="1066800"/>
            <a:ext cx="2743200" cy="5562600"/>
          </a:xfrm>
        </p:spPr>
        <p:txBody>
          <a:bodyPr>
            <a:normAutofit/>
          </a:bodyPr>
          <a:lstStyle/>
          <a:p>
            <a:r>
              <a:rPr lang="en-US" sz="2800" b="1" dirty="0"/>
              <a:t>In the greenhouse effect, Earth’s surface and atmosphere are heated </a:t>
            </a:r>
            <a:r>
              <a:rPr lang="en-US" sz="2800" b="1" dirty="0" smtClean="0"/>
              <a:t>by solar </a:t>
            </a:r>
            <a:r>
              <a:rPr lang="en-US" sz="2800" b="1" dirty="0"/>
              <a:t>energy that is absorbed and emitted by the atmosphere.</a:t>
            </a:r>
          </a:p>
          <a:p>
            <a:endParaRPr lang="en-US" dirty="0"/>
          </a:p>
        </p:txBody>
      </p:sp>
      <p:pic>
        <p:nvPicPr>
          <p:cNvPr id="2050" name="Picture 2" descr="http://rds.yahoo.com/_ylt=A0WTefMD5yNK8N0A59ajzbkF/SIG=12luj0pnr/EXP=1243953283/**http%3A/www.cru.uea.ac.uk/~timm/papers/en/greenhouse-effect-wh.gif"/>
          <p:cNvPicPr>
            <a:picLocks noChangeAspect="1" noChangeArrowheads="1"/>
          </p:cNvPicPr>
          <p:nvPr/>
        </p:nvPicPr>
        <p:blipFill>
          <a:blip r:embed="rId3" cstate="print"/>
          <a:srcRect/>
          <a:stretch>
            <a:fillRect/>
          </a:stretch>
        </p:blipFill>
        <p:spPr bwMode="auto">
          <a:xfrm>
            <a:off x="152400" y="1981200"/>
            <a:ext cx="6223000" cy="466725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bg1"/>
                </a:solidFill>
              </a:rPr>
              <a:t>Somewhere in the Milky Way Galaxy, 4.5 BYBP...</a:t>
            </a:r>
            <a:endParaRPr lang="en-US" dirty="0">
              <a:solidFill>
                <a:schemeClr val="bg1"/>
              </a:solidFill>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99" y="1828800"/>
            <a:ext cx="9144000" cy="3657600"/>
          </a:xfrm>
          <a:prstGeom prst="rect">
            <a:avLst/>
          </a:prstGeom>
        </p:spPr>
      </p:pic>
    </p:spTree>
    <p:extLst>
      <p:ext uri="{BB962C8B-B14F-4D97-AF65-F5344CB8AC3E}">
        <p14:creationId xmlns:p14="http://schemas.microsoft.com/office/powerpoint/2010/main" val="194578736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icons-pe.wunderground.com/data/images/us_st.gif"/>
          <p:cNvPicPr>
            <a:picLocks noChangeAspect="1" noChangeArrowheads="1"/>
          </p:cNvPicPr>
          <p:nvPr/>
        </p:nvPicPr>
        <p:blipFill>
          <a:blip r:embed="rId2" cstate="print">
            <a:lum bright="70000" contrast="-70000"/>
          </a:blip>
          <a:srcRect/>
          <a:stretch>
            <a:fillRect/>
          </a:stretch>
        </p:blipFill>
        <p:spPr bwMode="auto">
          <a:xfrm>
            <a:off x="381000" y="304800"/>
            <a:ext cx="8458200" cy="6294474"/>
          </a:xfrm>
          <a:prstGeom prst="rect">
            <a:avLst/>
          </a:prstGeom>
          <a:noFill/>
        </p:spPr>
      </p:pic>
      <p:sp>
        <p:nvSpPr>
          <p:cNvPr id="2" name="Title 1"/>
          <p:cNvSpPr>
            <a:spLocks noGrp="1"/>
          </p:cNvSpPr>
          <p:nvPr>
            <p:ph type="title"/>
          </p:nvPr>
        </p:nvSpPr>
        <p:spPr/>
        <p:txBody>
          <a:bodyPr>
            <a:normAutofit/>
          </a:bodyPr>
          <a:lstStyle/>
          <a:p>
            <a:r>
              <a:rPr lang="en-US" sz="6600" dirty="0" smtClean="0">
                <a:latin typeface="Freestyle Script" pitchFamily="66" charset="0"/>
              </a:rPr>
              <a:t>17.3      Temperature Controls</a:t>
            </a:r>
            <a:endParaRPr lang="en-US" sz="6600" dirty="0">
              <a:latin typeface="Freestyle Script" pitchFamily="66" charset="0"/>
            </a:endParaRPr>
          </a:p>
        </p:txBody>
      </p:sp>
      <p:sp>
        <p:nvSpPr>
          <p:cNvPr id="3" name="Content Placeholder 2"/>
          <p:cNvSpPr>
            <a:spLocks noGrp="1"/>
          </p:cNvSpPr>
          <p:nvPr>
            <p:ph idx="1"/>
          </p:nvPr>
        </p:nvSpPr>
        <p:spPr/>
        <p:txBody>
          <a:bodyPr/>
          <a:lstStyle/>
          <a:p>
            <a:r>
              <a:rPr lang="en-US" b="1" dirty="0" smtClean="0"/>
              <a:t>The most important factor that determines the temperature characteristics of a given location is the amount and degree of incoming solar radiation the location receives.</a:t>
            </a:r>
          </a:p>
          <a:p>
            <a:r>
              <a:rPr lang="en-US" b="1" dirty="0" smtClean="0"/>
              <a:t>The amount and degree to which a location receives sunlight is directly proportional to the </a:t>
            </a:r>
            <a:r>
              <a:rPr lang="en-US" b="1" i="1" dirty="0" smtClean="0">
                <a:solidFill>
                  <a:srgbClr val="FF0000"/>
                </a:solidFill>
              </a:rPr>
              <a:t>location’s latitude</a:t>
            </a:r>
            <a:r>
              <a:rPr lang="en-US" b="1" dirty="0" smtClean="0"/>
              <a:t>!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Review of Latitude</a:t>
            </a:r>
            <a:endParaRPr lang="en-US" dirty="0"/>
          </a:p>
        </p:txBody>
      </p:sp>
      <p:pic>
        <p:nvPicPr>
          <p:cNvPr id="2054" name="Picture 6" descr="http://media.web.britannica.com/eb-media/02/64902-004-137C41C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1295400"/>
            <a:ext cx="7054841" cy="54163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820412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Latitudinal Influence</a:t>
            </a:r>
            <a:endParaRPr lang="en-US" dirty="0"/>
          </a:p>
        </p:txBody>
      </p:sp>
      <p:pic>
        <p:nvPicPr>
          <p:cNvPr id="2050" name="Picture 2" descr="http://www.anselm.edu/homepage/jpitocch/genbi101/34_05aSolarRadLatitude-L%20copy.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525" y="1143000"/>
            <a:ext cx="4754880" cy="350004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cgge.aag.org/GlobalClimateChange1e/cfpart1/paste_image1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8354" y="1186143"/>
            <a:ext cx="4405645" cy="341375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28600" y="4660971"/>
            <a:ext cx="8382000" cy="2308324"/>
          </a:xfrm>
          <a:prstGeom prst="rect">
            <a:avLst/>
          </a:prstGeom>
          <a:noFill/>
        </p:spPr>
        <p:txBody>
          <a:bodyPr wrap="square" rtlCol="0">
            <a:spAutoFit/>
          </a:bodyPr>
          <a:lstStyle/>
          <a:p>
            <a:r>
              <a:rPr lang="en-US" sz="2400" b="1" dirty="0" smtClean="0"/>
              <a:t>Equator has similar length of day/night all year compared to higher latitudes (N and S of Equator).  Also, the degree of sunlight received, in terms of angle with which the Sun’s rays strike the surface of Earth are similar for the Equatorial belt and vary for higher latitudes.  Since Earth is a sphere the angle of incidence changes with latitude.</a:t>
            </a:r>
            <a:endParaRPr lang="en-US" sz="2400" b="1" dirty="0"/>
          </a:p>
        </p:txBody>
      </p:sp>
    </p:spTree>
    <p:extLst>
      <p:ext uri="{BB962C8B-B14F-4D97-AF65-F5344CB8AC3E}">
        <p14:creationId xmlns:p14="http://schemas.microsoft.com/office/powerpoint/2010/main" val="95582601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Latitudinal Influence</a:t>
            </a:r>
            <a:endParaRPr lang="en-US" dirty="0"/>
          </a:p>
        </p:txBody>
      </p:sp>
      <p:pic>
        <p:nvPicPr>
          <p:cNvPr id="4098" name="Picture 2" descr="http://www.nc-climate.ncsu.edu/secc_edu/images/Latitude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95400"/>
            <a:ext cx="6096000" cy="400050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917279" y="1447800"/>
            <a:ext cx="1197636" cy="369332"/>
          </a:xfrm>
          <a:prstGeom prst="rect">
            <a:avLst/>
          </a:prstGeom>
          <a:noFill/>
        </p:spPr>
        <p:txBody>
          <a:bodyPr wrap="none" rtlCol="0">
            <a:spAutoFit/>
          </a:bodyPr>
          <a:lstStyle/>
          <a:p>
            <a:r>
              <a:rPr lang="en-US" b="1" dirty="0" smtClean="0"/>
              <a:t>NH Winter</a:t>
            </a:r>
            <a:endParaRPr lang="en-US" b="1" dirty="0"/>
          </a:p>
        </p:txBody>
      </p:sp>
      <p:sp>
        <p:nvSpPr>
          <p:cNvPr id="4" name="TextBox 3"/>
          <p:cNvSpPr txBox="1"/>
          <p:nvPr/>
        </p:nvSpPr>
        <p:spPr>
          <a:xfrm>
            <a:off x="6106887" y="2036020"/>
            <a:ext cx="2656114" cy="646331"/>
          </a:xfrm>
          <a:prstGeom prst="rect">
            <a:avLst/>
          </a:prstGeom>
          <a:noFill/>
        </p:spPr>
        <p:txBody>
          <a:bodyPr wrap="square" rtlCol="0">
            <a:spAutoFit/>
          </a:bodyPr>
          <a:lstStyle/>
          <a:p>
            <a:r>
              <a:rPr lang="en-US" dirty="0" smtClean="0"/>
              <a:t>Short Day/Long Night, weak sunlight</a:t>
            </a:r>
            <a:endParaRPr lang="en-US" dirty="0"/>
          </a:p>
        </p:txBody>
      </p:sp>
      <p:sp>
        <p:nvSpPr>
          <p:cNvPr id="8" name="TextBox 7"/>
          <p:cNvSpPr txBox="1"/>
          <p:nvPr/>
        </p:nvSpPr>
        <p:spPr>
          <a:xfrm>
            <a:off x="6019800" y="2972484"/>
            <a:ext cx="2656114" cy="584775"/>
          </a:xfrm>
          <a:prstGeom prst="rect">
            <a:avLst/>
          </a:prstGeom>
          <a:noFill/>
        </p:spPr>
        <p:txBody>
          <a:bodyPr wrap="square" rtlCol="0">
            <a:spAutoFit/>
          </a:bodyPr>
          <a:lstStyle/>
          <a:p>
            <a:r>
              <a:rPr lang="en-US" sz="1600" dirty="0" smtClean="0"/>
              <a:t>Shorter Day/Longer Night, weaker sunlight than Summer</a:t>
            </a:r>
            <a:endParaRPr lang="en-US" sz="1600" dirty="0"/>
          </a:p>
        </p:txBody>
      </p:sp>
      <p:sp>
        <p:nvSpPr>
          <p:cNvPr id="9" name="TextBox 8"/>
          <p:cNvSpPr txBox="1"/>
          <p:nvPr/>
        </p:nvSpPr>
        <p:spPr>
          <a:xfrm>
            <a:off x="6114915" y="3565775"/>
            <a:ext cx="2656114" cy="584775"/>
          </a:xfrm>
          <a:prstGeom prst="rect">
            <a:avLst/>
          </a:prstGeom>
          <a:noFill/>
        </p:spPr>
        <p:txBody>
          <a:bodyPr wrap="square" rtlCol="0">
            <a:spAutoFit/>
          </a:bodyPr>
          <a:lstStyle/>
          <a:p>
            <a:r>
              <a:rPr lang="en-US" sz="1600" dirty="0" smtClean="0"/>
              <a:t>Similar amounts/degree of sunlight received all year</a:t>
            </a:r>
            <a:endParaRPr lang="en-US" sz="1600" dirty="0"/>
          </a:p>
        </p:txBody>
      </p:sp>
    </p:spTree>
    <p:extLst>
      <p:ext uri="{BB962C8B-B14F-4D97-AF65-F5344CB8AC3E}">
        <p14:creationId xmlns:p14="http://schemas.microsoft.com/office/powerpoint/2010/main" val="166164610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Mean Temp. differences</a:t>
            </a:r>
            <a:endParaRPr lang="en-US" dirty="0"/>
          </a:p>
        </p:txBody>
      </p:sp>
      <p:pic>
        <p:nvPicPr>
          <p:cNvPr id="5122" name="Picture 2" descr="https://climatedataguide.ucar.edu/sites/default/files/styles/node_lightbox_display/public/key_figures/climate_data_set/CR_climo_5180.png?itok=f_wi6At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1295400"/>
            <a:ext cx="6781800" cy="55271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396742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icons-pe.wunderground.com/data/images/us_st.gif"/>
          <p:cNvPicPr>
            <a:picLocks noChangeAspect="1" noChangeArrowheads="1"/>
          </p:cNvPicPr>
          <p:nvPr/>
        </p:nvPicPr>
        <p:blipFill>
          <a:blip r:embed="rId2" cstate="print">
            <a:lum bright="70000" contrast="-70000"/>
          </a:blip>
          <a:srcRect/>
          <a:stretch>
            <a:fillRect/>
          </a:stretch>
        </p:blipFill>
        <p:spPr bwMode="auto">
          <a:xfrm>
            <a:off x="381000" y="304800"/>
            <a:ext cx="8458200" cy="6294474"/>
          </a:xfrm>
          <a:prstGeom prst="rect">
            <a:avLst/>
          </a:prstGeom>
          <a:noFill/>
        </p:spPr>
      </p:pic>
      <p:sp>
        <p:nvSpPr>
          <p:cNvPr id="2" name="Title 1"/>
          <p:cNvSpPr>
            <a:spLocks noGrp="1"/>
          </p:cNvSpPr>
          <p:nvPr>
            <p:ph type="title"/>
          </p:nvPr>
        </p:nvSpPr>
        <p:spPr/>
        <p:txBody>
          <a:bodyPr>
            <a:normAutofit/>
          </a:bodyPr>
          <a:lstStyle/>
          <a:p>
            <a:r>
              <a:rPr lang="en-US" sz="6600" dirty="0" smtClean="0">
                <a:latin typeface="Freestyle Script" pitchFamily="66" charset="0"/>
              </a:rPr>
              <a:t>17.3      Temperature Controls</a:t>
            </a:r>
            <a:endParaRPr lang="en-US" sz="6600" dirty="0">
              <a:latin typeface="Freestyle Script" pitchFamily="66" charset="0"/>
            </a:endParaRPr>
          </a:p>
        </p:txBody>
      </p:sp>
      <p:sp>
        <p:nvSpPr>
          <p:cNvPr id="3" name="Content Placeholder 2"/>
          <p:cNvSpPr>
            <a:spLocks noGrp="1"/>
          </p:cNvSpPr>
          <p:nvPr>
            <p:ph idx="1"/>
          </p:nvPr>
        </p:nvSpPr>
        <p:spPr/>
        <p:txBody>
          <a:bodyPr>
            <a:normAutofit fontScale="92500" lnSpcReduction="20000"/>
          </a:bodyPr>
          <a:lstStyle/>
          <a:p>
            <a:r>
              <a:rPr lang="en-US" b="1" dirty="0" smtClean="0"/>
              <a:t>Factors </a:t>
            </a:r>
            <a:r>
              <a:rPr lang="en-US" b="1" i="1" u="sng" dirty="0" smtClean="0"/>
              <a:t>other than latitude</a:t>
            </a:r>
            <a:r>
              <a:rPr lang="en-US" b="1" dirty="0" smtClean="0"/>
              <a:t> that exert a strong influence on temperature include: </a:t>
            </a:r>
          </a:p>
          <a:p>
            <a:pPr lvl="1"/>
            <a:r>
              <a:rPr lang="en-US" b="1" dirty="0" smtClean="0"/>
              <a:t>heating of land and water </a:t>
            </a:r>
          </a:p>
          <a:p>
            <a:pPr lvl="1"/>
            <a:r>
              <a:rPr lang="en-US" b="1" dirty="0" smtClean="0"/>
              <a:t>altitude </a:t>
            </a:r>
          </a:p>
          <a:p>
            <a:pPr lvl="1"/>
            <a:r>
              <a:rPr lang="en-US" b="1" dirty="0" smtClean="0"/>
              <a:t>geographic position </a:t>
            </a:r>
          </a:p>
          <a:p>
            <a:pPr lvl="1"/>
            <a:r>
              <a:rPr lang="en-US" b="1" dirty="0" smtClean="0"/>
              <a:t>cloud cover </a:t>
            </a:r>
          </a:p>
          <a:p>
            <a:pPr lvl="1"/>
            <a:r>
              <a:rPr lang="en-US" b="1" dirty="0" smtClean="0"/>
              <a:t>ocean currents</a:t>
            </a:r>
          </a:p>
          <a:p>
            <a:r>
              <a:rPr lang="en-US" b="1" dirty="0" smtClean="0"/>
              <a:t>In the following examples, each location has a similar latitude, but different temperature profiles, thus the factors above must be influencing the temperatures. </a:t>
            </a:r>
            <a:endParaRPr lang="en-US" dirty="0"/>
          </a:p>
        </p:txBody>
      </p:sp>
    </p:spTree>
    <p:extLst>
      <p:ext uri="{BB962C8B-B14F-4D97-AF65-F5344CB8AC3E}">
        <p14:creationId xmlns:p14="http://schemas.microsoft.com/office/powerpoint/2010/main" val="1453217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8425" y="0"/>
            <a:ext cx="7275575" cy="691337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0" y="0"/>
            <a:ext cx="1868425" cy="3046988"/>
          </a:xfrm>
          <a:prstGeom prst="rect">
            <a:avLst/>
          </a:prstGeom>
          <a:noFill/>
        </p:spPr>
        <p:txBody>
          <a:bodyPr wrap="square" rtlCol="0">
            <a:spAutoFit/>
          </a:bodyPr>
          <a:lstStyle/>
          <a:p>
            <a:r>
              <a:rPr lang="en-US" sz="3200" b="1" dirty="0" smtClean="0"/>
              <a:t>Location near water vs. land locked location</a:t>
            </a:r>
            <a:endParaRPr lang="en-US" sz="3200" b="1" dirty="0"/>
          </a:p>
        </p:txBody>
      </p:sp>
    </p:spTree>
    <p:extLst>
      <p:ext uri="{BB962C8B-B14F-4D97-AF65-F5344CB8AC3E}">
        <p14:creationId xmlns:p14="http://schemas.microsoft.com/office/powerpoint/2010/main" val="341514860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gradFill>
          <a:gsLst>
            <a:gs pos="5000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108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lang="en-US" dirty="0" smtClean="0">
                <a:latin typeface="Freestyle Script" pitchFamily="66" charset="0"/>
              </a:rPr>
              <a:t>Temperature Controls</a:t>
            </a:r>
            <a:endParaRPr lang="en-US" dirty="0"/>
          </a:p>
        </p:txBody>
      </p:sp>
      <p:sp>
        <p:nvSpPr>
          <p:cNvPr id="3" name="Content Placeholder 2"/>
          <p:cNvSpPr>
            <a:spLocks noGrp="1"/>
          </p:cNvSpPr>
          <p:nvPr>
            <p:ph idx="1"/>
          </p:nvPr>
        </p:nvSpPr>
        <p:spPr>
          <a:xfrm>
            <a:off x="457200" y="1066800"/>
            <a:ext cx="8229600" cy="4525963"/>
          </a:xfrm>
        </p:spPr>
        <p:txBody>
          <a:bodyPr>
            <a:normAutofit/>
          </a:bodyPr>
          <a:lstStyle/>
          <a:p>
            <a:r>
              <a:rPr lang="en-US" sz="3600" b="1" dirty="0" smtClean="0"/>
              <a:t>Land heats more rapidly and to higher temperatures than water. </a:t>
            </a:r>
          </a:p>
          <a:p>
            <a:r>
              <a:rPr lang="en-US" sz="3600" b="1" dirty="0" smtClean="0"/>
              <a:t>Land also cools more rapidly and to lower temperatures than water.</a:t>
            </a:r>
            <a:endParaRPr lang="en-US" sz="3600" dirty="0"/>
          </a:p>
        </p:txBody>
      </p:sp>
      <p:pic>
        <p:nvPicPr>
          <p:cNvPr id="5122" name="Picture 2" descr="http://rds.yahoo.com/_ylt=A0WTefSyJSVKw10BswWjzbkF/SIG=12t4s6i51/EXP=1244034866/**http%3A/sol.sci.uop.edu/~jfalward/physics17/chapter7/waterlandcoolwarm.jpg"/>
          <p:cNvPicPr>
            <a:picLocks noChangeAspect="1" noChangeArrowheads="1"/>
          </p:cNvPicPr>
          <p:nvPr/>
        </p:nvPicPr>
        <p:blipFill>
          <a:blip r:embed="rId2" cstate="print"/>
          <a:srcRect/>
          <a:stretch>
            <a:fillRect/>
          </a:stretch>
        </p:blipFill>
        <p:spPr bwMode="auto">
          <a:xfrm>
            <a:off x="339035" y="3581400"/>
            <a:ext cx="8366815" cy="30384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vs. Land</a:t>
            </a:r>
            <a:endParaRPr lang="en-US" dirty="0"/>
          </a:p>
        </p:txBody>
      </p:sp>
      <p:sp>
        <p:nvSpPr>
          <p:cNvPr id="3" name="Content Placeholder 2"/>
          <p:cNvSpPr>
            <a:spLocks noGrp="1"/>
          </p:cNvSpPr>
          <p:nvPr>
            <p:ph idx="1"/>
          </p:nvPr>
        </p:nvSpPr>
        <p:spPr/>
        <p:txBody>
          <a:bodyPr>
            <a:normAutofit fontScale="92500"/>
          </a:bodyPr>
          <a:lstStyle/>
          <a:p>
            <a:r>
              <a:rPr lang="en-US" dirty="0" smtClean="0"/>
              <a:t>Recall that air over or near water heats and cools more slowly and to less extremes than air over land.</a:t>
            </a:r>
          </a:p>
          <a:p>
            <a:r>
              <a:rPr lang="en-US" dirty="0" smtClean="0"/>
              <a:t>Consider that the Northern Hemisphere is 61% water and 39% land, while the Southern Hemisphere is 81% water and only 19% land.</a:t>
            </a:r>
          </a:p>
          <a:p>
            <a:r>
              <a:rPr lang="en-US" dirty="0" smtClean="0"/>
              <a:t>What conclusion would you reach about the average annual temperature ranges between the two hemispheres?  For help, see table 1 pg. 489. </a:t>
            </a:r>
            <a:endParaRPr lang="en-US" dirty="0"/>
          </a:p>
        </p:txBody>
      </p:sp>
    </p:spTree>
    <p:extLst>
      <p:ext uri="{BB962C8B-B14F-4D97-AF65-F5344CB8AC3E}">
        <p14:creationId xmlns:p14="http://schemas.microsoft.com/office/powerpoint/2010/main" val="1428387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1740" y="10887"/>
            <a:ext cx="721226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0" y="0"/>
            <a:ext cx="1868425" cy="2677656"/>
          </a:xfrm>
          <a:prstGeom prst="rect">
            <a:avLst/>
          </a:prstGeom>
          <a:noFill/>
        </p:spPr>
        <p:txBody>
          <a:bodyPr wrap="square" rtlCol="0">
            <a:spAutoFit/>
          </a:bodyPr>
          <a:lstStyle/>
          <a:p>
            <a:r>
              <a:rPr lang="en-US" sz="2400" b="1" dirty="0" smtClean="0"/>
              <a:t>Locations with different prevailing winds.  See explanation on page 490.</a:t>
            </a:r>
            <a:endParaRPr lang="en-US" sz="2400" b="1" dirty="0"/>
          </a:p>
        </p:txBody>
      </p:sp>
      <p:sp>
        <p:nvSpPr>
          <p:cNvPr id="5" name="TextBox 4"/>
          <p:cNvSpPr txBox="1"/>
          <p:nvPr/>
        </p:nvSpPr>
        <p:spPr>
          <a:xfrm>
            <a:off x="3046191" y="3408219"/>
            <a:ext cx="2498606" cy="1200329"/>
          </a:xfrm>
          <a:prstGeom prst="rect">
            <a:avLst/>
          </a:prstGeom>
          <a:noFill/>
        </p:spPr>
        <p:txBody>
          <a:bodyPr wrap="square" rtlCol="0">
            <a:spAutoFit/>
          </a:bodyPr>
          <a:lstStyle/>
          <a:p>
            <a:r>
              <a:rPr lang="en-US" dirty="0" smtClean="0"/>
              <a:t>Prevailing winds blowing from ocean onto shore – warm air influenced by ocean </a:t>
            </a:r>
            <a:r>
              <a:rPr lang="en-US" dirty="0" smtClean="0">
                <a:sym typeface="Wingdings" panose="05000000000000000000" pitchFamily="2" charset="2"/>
              </a:rPr>
              <a:t></a:t>
            </a:r>
            <a:endParaRPr lang="en-US" dirty="0"/>
          </a:p>
        </p:txBody>
      </p:sp>
      <p:sp>
        <p:nvSpPr>
          <p:cNvPr id="6" name="TextBox 5"/>
          <p:cNvSpPr txBox="1"/>
          <p:nvPr/>
        </p:nvSpPr>
        <p:spPr>
          <a:xfrm>
            <a:off x="5731833" y="3048000"/>
            <a:ext cx="2498606" cy="923330"/>
          </a:xfrm>
          <a:prstGeom prst="rect">
            <a:avLst/>
          </a:prstGeom>
          <a:noFill/>
        </p:spPr>
        <p:txBody>
          <a:bodyPr wrap="square" rtlCol="0">
            <a:spAutoFit/>
          </a:bodyPr>
          <a:lstStyle/>
          <a:p>
            <a:r>
              <a:rPr lang="en-US" dirty="0" smtClean="0"/>
              <a:t>Prevailing winds blowing from land out to ocean (leeward)</a:t>
            </a:r>
            <a:endParaRPr lang="en-US" dirty="0"/>
          </a:p>
        </p:txBody>
      </p:sp>
      <p:sp>
        <p:nvSpPr>
          <p:cNvPr id="7" name="TextBox 6"/>
          <p:cNvSpPr txBox="1"/>
          <p:nvPr/>
        </p:nvSpPr>
        <p:spPr>
          <a:xfrm>
            <a:off x="3124200" y="4608548"/>
            <a:ext cx="1299458" cy="369332"/>
          </a:xfrm>
          <a:prstGeom prst="rect">
            <a:avLst/>
          </a:prstGeom>
          <a:noFill/>
        </p:spPr>
        <p:txBody>
          <a:bodyPr wrap="none" rtlCol="0">
            <a:spAutoFit/>
          </a:bodyPr>
          <a:lstStyle/>
          <a:p>
            <a:r>
              <a:rPr lang="en-US" dirty="0" smtClean="0"/>
              <a:t>(Windward)</a:t>
            </a:r>
            <a:endParaRPr lang="en-US" dirty="0"/>
          </a:p>
        </p:txBody>
      </p:sp>
    </p:spTree>
    <p:extLst>
      <p:ext uri="{BB962C8B-B14F-4D97-AF65-F5344CB8AC3E}">
        <p14:creationId xmlns:p14="http://schemas.microsoft.com/office/powerpoint/2010/main" val="101491679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A new star system forms...</a:t>
            </a:r>
            <a:endParaRPr lang="en-US" dirty="0">
              <a:solidFill>
                <a:schemeClr val="bg1"/>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0" y="1437564"/>
            <a:ext cx="7620000" cy="5086350"/>
          </a:xfrm>
          <a:prstGeom prst="rect">
            <a:avLst/>
          </a:prstGeom>
        </p:spPr>
      </p:pic>
    </p:spTree>
    <p:extLst>
      <p:ext uri="{BB962C8B-B14F-4D97-AF65-F5344CB8AC3E}">
        <p14:creationId xmlns:p14="http://schemas.microsoft.com/office/powerpoint/2010/main" val="155129632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1707" y="0"/>
            <a:ext cx="7212293" cy="684711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0" y="0"/>
            <a:ext cx="1868425" cy="6001643"/>
          </a:xfrm>
          <a:prstGeom prst="rect">
            <a:avLst/>
          </a:prstGeom>
          <a:noFill/>
        </p:spPr>
        <p:txBody>
          <a:bodyPr wrap="square" rtlCol="0">
            <a:spAutoFit/>
          </a:bodyPr>
          <a:lstStyle/>
          <a:p>
            <a:r>
              <a:rPr lang="en-US" sz="2400" b="1" dirty="0" smtClean="0"/>
              <a:t>Locations near  different geographic features.  Cascade mountain range prevent Spokane from receiving warm air coming off of Pacific ocean.</a:t>
            </a:r>
            <a:endParaRPr lang="en-US" sz="2400" b="1" dirty="0"/>
          </a:p>
        </p:txBody>
      </p:sp>
    </p:spTree>
    <p:extLst>
      <p:ext uri="{BB962C8B-B14F-4D97-AF65-F5344CB8AC3E}">
        <p14:creationId xmlns:p14="http://schemas.microsoft.com/office/powerpoint/2010/main" val="5230058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4888" y="1"/>
            <a:ext cx="722463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0" y="0"/>
            <a:ext cx="1868425" cy="3785652"/>
          </a:xfrm>
          <a:prstGeom prst="rect">
            <a:avLst/>
          </a:prstGeom>
          <a:noFill/>
        </p:spPr>
        <p:txBody>
          <a:bodyPr wrap="square" rtlCol="0">
            <a:spAutoFit/>
          </a:bodyPr>
          <a:lstStyle/>
          <a:p>
            <a:r>
              <a:rPr lang="en-US" sz="2000" b="1" dirty="0" smtClean="0"/>
              <a:t>Locations with different elevations will experience different temperatures.  Guayaquil = 12 meters above sea level.  Quito = 2800 meters above sea level.</a:t>
            </a:r>
            <a:endParaRPr lang="en-US" sz="2000" b="1" dirty="0"/>
          </a:p>
        </p:txBody>
      </p:sp>
    </p:spTree>
    <p:extLst>
      <p:ext uri="{BB962C8B-B14F-4D97-AF65-F5344CB8AC3E}">
        <p14:creationId xmlns:p14="http://schemas.microsoft.com/office/powerpoint/2010/main" val="216597780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6000" b="-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Freestyle Script" pitchFamily="66" charset="0"/>
              </a:rPr>
              <a:t>Temperature Controls</a:t>
            </a:r>
            <a:endParaRPr lang="en-US" dirty="0"/>
          </a:p>
        </p:txBody>
      </p:sp>
      <p:sp>
        <p:nvSpPr>
          <p:cNvPr id="4" name="TextBox 3"/>
          <p:cNvSpPr txBox="1"/>
          <p:nvPr/>
        </p:nvSpPr>
        <p:spPr>
          <a:xfrm>
            <a:off x="34962" y="1066800"/>
            <a:ext cx="7696200" cy="3323987"/>
          </a:xfrm>
          <a:prstGeom prst="rect">
            <a:avLst/>
          </a:prstGeom>
          <a:noFill/>
        </p:spPr>
        <p:txBody>
          <a:bodyPr wrap="square" rtlCol="0">
            <a:spAutoFit/>
          </a:bodyPr>
          <a:lstStyle/>
          <a:p>
            <a:pPr marL="285750" indent="-285750">
              <a:buFont typeface="Arial" panose="020B0604020202020204" pitchFamily="34" charset="0"/>
              <a:buChar char="•"/>
            </a:pPr>
            <a:r>
              <a:rPr lang="en-US" sz="3200" b="1" dirty="0">
                <a:solidFill>
                  <a:srgbClr val="FF0000"/>
                </a:solidFill>
              </a:rPr>
              <a:t>Many clouds have a high albedo, and therefore reflect a significant portion of the sunlight that strikes them back to space.</a:t>
            </a:r>
          </a:p>
          <a:p>
            <a:pPr marL="285750" indent="-285750">
              <a:buFont typeface="Arial" panose="020B0604020202020204" pitchFamily="34" charset="0"/>
              <a:buChar char="•"/>
            </a:pPr>
            <a:r>
              <a:rPr lang="en-US" sz="3200" b="1" dirty="0">
                <a:solidFill>
                  <a:srgbClr val="FF0000"/>
                </a:solidFill>
              </a:rPr>
              <a:t>Clouds can cause temperatures to be lower as they block incoming radiation</a:t>
            </a:r>
            <a:endParaRPr lang="en-US" sz="3200" dirty="0">
              <a:solidFill>
                <a:srgbClr val="FF0000"/>
              </a:solidFill>
            </a:endParaRPr>
          </a:p>
          <a:p>
            <a:endParaRPr lang="en-US" dirty="0">
              <a:solidFill>
                <a:srgbClr val="FFC000"/>
              </a:solidFill>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914400"/>
          </a:xfrm>
        </p:spPr>
        <p:txBody>
          <a:bodyPr/>
          <a:lstStyle/>
          <a:p>
            <a:pPr algn="l"/>
            <a:r>
              <a:rPr lang="en-US" dirty="0" smtClean="0">
                <a:solidFill>
                  <a:schemeClr val="bg1"/>
                </a:solidFill>
                <a:latin typeface="Freestyle Script" pitchFamily="66" charset="0"/>
              </a:rPr>
              <a:t>Temperature Controls</a:t>
            </a:r>
            <a:endParaRPr lang="en-US" dirty="0">
              <a:solidFill>
                <a:schemeClr val="bg1"/>
              </a:solidFill>
            </a:endParaRPr>
          </a:p>
        </p:txBody>
      </p:sp>
      <p:sp>
        <p:nvSpPr>
          <p:cNvPr id="3" name="Content Placeholder 2"/>
          <p:cNvSpPr>
            <a:spLocks noGrp="1"/>
          </p:cNvSpPr>
          <p:nvPr>
            <p:ph idx="1"/>
          </p:nvPr>
        </p:nvSpPr>
        <p:spPr>
          <a:xfrm>
            <a:off x="152400" y="1143000"/>
            <a:ext cx="8839200" cy="1219200"/>
          </a:xfrm>
        </p:spPr>
        <p:txBody>
          <a:bodyPr>
            <a:noAutofit/>
          </a:bodyPr>
          <a:lstStyle/>
          <a:p>
            <a:r>
              <a:rPr lang="en-US" sz="4000" b="1" dirty="0" err="1" smtClean="0">
                <a:solidFill>
                  <a:srgbClr val="FFFF00"/>
                </a:solidFill>
                <a:latin typeface="Arial Black" pitchFamily="34" charset="0"/>
              </a:rPr>
              <a:t>Albedo</a:t>
            </a:r>
            <a:r>
              <a:rPr lang="en-US" sz="4000" b="1" dirty="0" smtClean="0">
                <a:solidFill>
                  <a:srgbClr val="FFFF00"/>
                </a:solidFill>
                <a:latin typeface="Arial Black" pitchFamily="34" charset="0"/>
              </a:rPr>
              <a:t> is the fraction of total radiation that is reflected by any surface.</a:t>
            </a:r>
            <a:endParaRPr lang="en-US" sz="4000" dirty="0">
              <a:solidFill>
                <a:srgbClr val="FFFF00"/>
              </a:solidFill>
              <a:latin typeface="Arial Black" pitchFamily="34" charset="0"/>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290" y="1828800"/>
            <a:ext cx="9075053" cy="324802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52400" y="457200"/>
            <a:ext cx="8077200" cy="1015663"/>
          </a:xfrm>
          <a:prstGeom prst="rect">
            <a:avLst/>
          </a:prstGeom>
          <a:noFill/>
        </p:spPr>
        <p:txBody>
          <a:bodyPr wrap="square" rtlCol="0">
            <a:spAutoFit/>
          </a:bodyPr>
          <a:lstStyle/>
          <a:p>
            <a:r>
              <a:rPr lang="en-US" sz="2000" b="1" dirty="0" smtClean="0"/>
              <a:t>Clouds can not only block incoming radiation and lower surface temperatures, they can also prevent heat from escaping at night, keeping surfaces warmer than they would be without clouds.</a:t>
            </a:r>
            <a:endParaRPr lang="en-US" sz="2000" b="1" dirty="0"/>
          </a:p>
        </p:txBody>
      </p:sp>
    </p:spTree>
    <p:extLst>
      <p:ext uri="{BB962C8B-B14F-4D97-AF65-F5344CB8AC3E}">
        <p14:creationId xmlns:p14="http://schemas.microsoft.com/office/powerpoint/2010/main" val="1357809636"/>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62000"/>
          </a:xfrm>
        </p:spPr>
        <p:txBody>
          <a:bodyPr/>
          <a:lstStyle/>
          <a:p>
            <a:r>
              <a:rPr lang="en-US" dirty="0" smtClean="0">
                <a:latin typeface="Freestyle Script" pitchFamily="66" charset="0"/>
              </a:rPr>
              <a:t>Temperature Controls</a:t>
            </a:r>
            <a:endParaRPr lang="en-US" dirty="0"/>
          </a:p>
        </p:txBody>
      </p:sp>
      <p:sp>
        <p:nvSpPr>
          <p:cNvPr id="3" name="Content Placeholder 2"/>
          <p:cNvSpPr>
            <a:spLocks noGrp="1"/>
          </p:cNvSpPr>
          <p:nvPr>
            <p:ph idx="1"/>
          </p:nvPr>
        </p:nvSpPr>
        <p:spPr>
          <a:xfrm>
            <a:off x="152400" y="838200"/>
            <a:ext cx="8763000" cy="4525963"/>
          </a:xfrm>
        </p:spPr>
        <p:txBody>
          <a:bodyPr/>
          <a:lstStyle/>
          <a:p>
            <a:r>
              <a:rPr lang="en-US" b="1" dirty="0" smtClean="0">
                <a:solidFill>
                  <a:srgbClr val="FF0000"/>
                </a:solidFill>
              </a:rPr>
              <a:t>Isotherms are lines on a map that connect points that have the same temperature.</a:t>
            </a:r>
            <a:endParaRPr lang="en-US" b="1" dirty="0">
              <a:solidFill>
                <a:srgbClr val="FF0000"/>
              </a:solidFill>
            </a:endParaRPr>
          </a:p>
        </p:txBody>
      </p:sp>
      <p:pic>
        <p:nvPicPr>
          <p:cNvPr id="2050" name="Picture 2" descr="http://rds.yahoo.com/_ylt=A0WTefXdKCVKvEkAtS.jzbkF/SIG=12tu1ub8l/EXP=1244035677/**http%3A/earth.usc.edu/~stott/Catalina/images/tempdist.images/isotherms.jpg"/>
          <p:cNvPicPr>
            <a:picLocks noChangeAspect="1" noChangeArrowheads="1"/>
          </p:cNvPicPr>
          <p:nvPr/>
        </p:nvPicPr>
        <p:blipFill>
          <a:blip r:embed="rId2" cstate="print"/>
          <a:srcRect/>
          <a:stretch>
            <a:fillRect/>
          </a:stretch>
        </p:blipFill>
        <p:spPr bwMode="auto">
          <a:xfrm>
            <a:off x="685800" y="1905000"/>
            <a:ext cx="7543800" cy="4762500"/>
          </a:xfrm>
          <a:prstGeom prst="rect">
            <a:avLst/>
          </a:prstGeom>
          <a:noFill/>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p:cNvPicPr>
            <a:picLocks noChangeAspect="1" noChangeArrowheads="1"/>
          </p:cNvPicPr>
          <p:nvPr/>
        </p:nvPicPr>
        <p:blipFill>
          <a:blip r:embed="rId3" cstate="print"/>
          <a:srcRect/>
          <a:stretch>
            <a:fillRect/>
          </a:stretch>
        </p:blipFill>
        <p:spPr bwMode="auto">
          <a:xfrm>
            <a:off x="533400" y="568990"/>
            <a:ext cx="8074155" cy="589848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8" name="Picture 4"/>
          <p:cNvPicPr>
            <a:picLocks noChangeAspect="1" noChangeArrowheads="1"/>
          </p:cNvPicPr>
          <p:nvPr/>
        </p:nvPicPr>
        <p:blipFill>
          <a:blip r:embed="rId2" cstate="print"/>
          <a:srcRect l="-2663" t="-1323" r="-2663" b="-1323"/>
          <a:stretch>
            <a:fillRect/>
          </a:stretch>
        </p:blipFill>
        <p:spPr bwMode="auto">
          <a:xfrm>
            <a:off x="152318" y="83476"/>
            <a:ext cx="8839282" cy="662212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
          <p:cNvGraphicFramePr>
            <a:graphicFrameLocks noChangeAspect="1"/>
          </p:cNvGraphicFramePr>
          <p:nvPr/>
        </p:nvGraphicFramePr>
        <p:xfrm>
          <a:off x="228601" y="1066800"/>
          <a:ext cx="8686800" cy="5486400"/>
        </p:xfrm>
        <a:graphic>
          <a:graphicData uri="http://schemas.openxmlformats.org/presentationml/2006/ole">
            <mc:AlternateContent xmlns:mc="http://schemas.openxmlformats.org/markup-compatibility/2006">
              <mc:Choice xmlns:v="urn:schemas-microsoft-com:vml" Requires="v">
                <p:oleObj spid="_x0000_s1067" name="Picture" r:id="rId3" imgW="7863840" imgH="4609440" progId="Word.Picture.8">
                  <p:embed/>
                </p:oleObj>
              </mc:Choice>
              <mc:Fallback>
                <p:oleObj name="Picture" r:id="rId3" imgW="7863840" imgH="4609440" progId="Word.Picture.8">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1" y="1066800"/>
                        <a:ext cx="8686800" cy="5486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6" name="Picture 4" descr="http://rds.yahoo.com/_ylt=A0WTefR.MCVK2xsAceKjzbkF/SIG=124h582s4/EXP=1244037630/**http%3A/www.ux1.eiu.edu/~cfjps/1400/FIG03_002.jpg"/>
          <p:cNvPicPr>
            <a:picLocks noChangeAspect="1" noChangeArrowheads="1"/>
          </p:cNvPicPr>
          <p:nvPr/>
        </p:nvPicPr>
        <p:blipFill>
          <a:blip r:embed="rId2" cstate="print"/>
          <a:srcRect/>
          <a:stretch>
            <a:fillRect/>
          </a:stretch>
        </p:blipFill>
        <p:spPr bwMode="auto">
          <a:xfrm>
            <a:off x="228600" y="609600"/>
            <a:ext cx="8667750" cy="520065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bg1"/>
                </a:solidFill>
              </a:rPr>
              <a:t>And new planets along with the new star...</a:t>
            </a:r>
            <a:endParaRPr lang="en-US" dirty="0">
              <a:solidFill>
                <a:schemeClr val="bg1"/>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00" y="1529334"/>
            <a:ext cx="6400800" cy="5328666"/>
          </a:xfrm>
          <a:prstGeom prst="rect">
            <a:avLst/>
          </a:prstGeom>
        </p:spPr>
      </p:pic>
    </p:spTree>
    <p:extLst>
      <p:ext uri="{BB962C8B-B14F-4D97-AF65-F5344CB8AC3E}">
        <p14:creationId xmlns:p14="http://schemas.microsoft.com/office/powerpoint/2010/main" val="32901601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bg1"/>
                </a:solidFill>
              </a:rPr>
              <a:t>The young Earth was a hellish environment...</a:t>
            </a:r>
            <a:endParaRPr lang="en-US" dirty="0">
              <a:solidFill>
                <a:schemeClr val="bg1"/>
              </a:solidFill>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0" y="1352266"/>
            <a:ext cx="7665493" cy="5419504"/>
          </a:xfrm>
          <a:prstGeom prst="rect">
            <a:avLst/>
          </a:prstGeom>
        </p:spPr>
      </p:pic>
    </p:spTree>
    <p:extLst>
      <p:ext uri="{BB962C8B-B14F-4D97-AF65-F5344CB8AC3E}">
        <p14:creationId xmlns:p14="http://schemas.microsoft.com/office/powerpoint/2010/main" val="328313910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15745</TotalTime>
  <Words>1847</Words>
  <Application>Microsoft Office PowerPoint</Application>
  <PresentationFormat>On-screen Show (4:3)</PresentationFormat>
  <Paragraphs>195</Paragraphs>
  <Slides>79</Slides>
  <Notes>25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79</vt:i4>
      </vt:variant>
    </vt:vector>
  </HeadingPairs>
  <TitlesOfParts>
    <vt:vector size="81" baseType="lpstr">
      <vt:lpstr>Office Theme</vt:lpstr>
      <vt:lpstr>Picture</vt:lpstr>
      <vt:lpstr>The Atmosphere:  Structure &amp; Temperature</vt:lpstr>
      <vt:lpstr>PowerPoint Presentation</vt:lpstr>
      <vt:lpstr>PowerPoint Presentation</vt:lpstr>
      <vt:lpstr>Evolutionary History</vt:lpstr>
      <vt:lpstr>Evolutionary History</vt:lpstr>
      <vt:lpstr>Somewhere in the Milky Way Galaxy, 4.5 BYBP...</vt:lpstr>
      <vt:lpstr>A new star system forms...</vt:lpstr>
      <vt:lpstr>And new planets along with the new star...</vt:lpstr>
      <vt:lpstr>The young Earth was a hellish environment...</vt:lpstr>
      <vt:lpstr>The young Earth was a hellish environment...</vt:lpstr>
      <vt:lpstr>The young Earth was a hellish environment...</vt:lpstr>
      <vt:lpstr>The young Earth was a hellish environment...</vt:lpstr>
      <vt:lpstr>Even in this violent early era, life may have begun...</vt:lpstr>
      <vt:lpstr>Earth begins to settle down, oceans form, bombardment ends, clouds break...</vt:lpstr>
      <vt:lpstr>Simple, bacterial life likely takes hold as early as 3.5 BYPB! </vt:lpstr>
      <vt:lpstr>Simple, bacterial life likely takes hold as early as 3.5 BYPB! </vt:lpstr>
      <vt:lpstr>Today</vt:lpstr>
      <vt:lpstr>PowerPoint Presentation</vt:lpstr>
      <vt:lpstr>Examples of Precambrian life - extremophiles</vt:lpstr>
      <vt:lpstr>Examples of Early photosynthetic life - cyanobacteria</vt:lpstr>
      <vt:lpstr>PowerPoint Presentation</vt:lpstr>
      <vt:lpstr>PowerPoint Presentation</vt:lpstr>
      <vt:lpstr>PowerPoint Presentation</vt:lpstr>
      <vt:lpstr>PowerPoint Presentation</vt:lpstr>
      <vt:lpstr>17.1 Atmosphere Characteristics</vt:lpstr>
      <vt:lpstr>PowerPoint Presentation</vt:lpstr>
      <vt:lpstr>Atmosphere Characteristics</vt:lpstr>
      <vt:lpstr>PowerPoint Presentation</vt:lpstr>
      <vt:lpstr>Atmosphere Characteristics</vt:lpstr>
      <vt:lpstr>PowerPoint Presentation</vt:lpstr>
      <vt:lpstr>Atmosphere Characteristics</vt:lpstr>
      <vt:lpstr>Atmosphere Characteristics</vt:lpstr>
      <vt:lpstr>PowerPoint Presentation</vt:lpstr>
      <vt:lpstr>PowerPoint Presentation</vt:lpstr>
      <vt:lpstr>PowerPoint Presentation</vt:lpstr>
      <vt:lpstr>Atmosphere Characteristics</vt:lpstr>
      <vt:lpstr>Atmosphere Characteristics</vt:lpstr>
      <vt:lpstr>Seasons</vt:lpstr>
      <vt:lpstr>PowerPoint Presentation</vt:lpstr>
      <vt:lpstr>PowerPoint Presentation</vt:lpstr>
      <vt:lpstr>PowerPoint Presentation</vt:lpstr>
      <vt:lpstr>PowerPoint Presentation</vt:lpstr>
      <vt:lpstr>PowerPoint Presentation</vt:lpstr>
      <vt:lpstr>17.2     Heating the Atmosphere</vt:lpstr>
      <vt:lpstr>Heating the Atmosphere</vt:lpstr>
      <vt:lpstr>Heating the Atmosphere</vt:lpstr>
      <vt:lpstr>Heating the Atmosphere</vt:lpstr>
      <vt:lpstr>Heating the Atmosphere</vt:lpstr>
      <vt:lpstr>Atmospheric Opacity</vt:lpstr>
      <vt:lpstr>Atmospheric Opacity</vt:lpstr>
      <vt:lpstr>Atmospheric Opacity</vt:lpstr>
      <vt:lpstr>Just for fun...</vt:lpstr>
      <vt:lpstr>Just for fun...</vt:lpstr>
      <vt:lpstr>Heating the Atmosphere</vt:lpstr>
      <vt:lpstr>Heating the Atmosphere</vt:lpstr>
      <vt:lpstr>Heating the Atmosphere</vt:lpstr>
      <vt:lpstr>PowerPoint Presentation</vt:lpstr>
      <vt:lpstr>Heating the Atmosphere</vt:lpstr>
      <vt:lpstr>Heating the Atmosphere</vt:lpstr>
      <vt:lpstr>17.3      Temperature Controls</vt:lpstr>
      <vt:lpstr>Review of Latitude</vt:lpstr>
      <vt:lpstr>Latitudinal Influence</vt:lpstr>
      <vt:lpstr>Latitudinal Influence</vt:lpstr>
      <vt:lpstr>Global Mean Temp. differences</vt:lpstr>
      <vt:lpstr>17.3      Temperature Controls</vt:lpstr>
      <vt:lpstr>PowerPoint Presentation</vt:lpstr>
      <vt:lpstr>Temperature Controls</vt:lpstr>
      <vt:lpstr>Water vs. Land</vt:lpstr>
      <vt:lpstr>PowerPoint Presentation</vt:lpstr>
      <vt:lpstr>PowerPoint Presentation</vt:lpstr>
      <vt:lpstr>PowerPoint Presentation</vt:lpstr>
      <vt:lpstr>Temperature Controls</vt:lpstr>
      <vt:lpstr>Temperature Controls</vt:lpstr>
      <vt:lpstr>PowerPoint Presentation</vt:lpstr>
      <vt:lpstr>Temperature Controls</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Atmosphere:  Structure &amp; Temperature</dc:title>
  <dc:creator>mayinda</dc:creator>
  <cp:lastModifiedBy>Builder</cp:lastModifiedBy>
  <cp:revision>79</cp:revision>
  <dcterms:created xsi:type="dcterms:W3CDTF">2009-05-31T17:28:46Z</dcterms:created>
  <dcterms:modified xsi:type="dcterms:W3CDTF">2015-12-07T01:20:39Z</dcterms:modified>
</cp:coreProperties>
</file>